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02" r:id="rId2"/>
  </p:sldMasterIdLst>
  <p:notesMasterIdLst>
    <p:notesMasterId r:id="rId91"/>
  </p:notesMasterIdLst>
  <p:sldIdLst>
    <p:sldId id="319" r:id="rId3"/>
    <p:sldId id="256" r:id="rId4"/>
    <p:sldId id="315" r:id="rId5"/>
    <p:sldId id="318" r:id="rId6"/>
    <p:sldId id="321" r:id="rId7"/>
    <p:sldId id="320" r:id="rId8"/>
    <p:sldId id="420" r:id="rId9"/>
    <p:sldId id="422" r:id="rId10"/>
    <p:sldId id="322" r:id="rId11"/>
    <p:sldId id="325" r:id="rId12"/>
    <p:sldId id="323" r:id="rId13"/>
    <p:sldId id="328" r:id="rId14"/>
    <p:sldId id="329" r:id="rId15"/>
    <p:sldId id="326" r:id="rId16"/>
    <p:sldId id="327" r:id="rId17"/>
    <p:sldId id="330" r:id="rId18"/>
    <p:sldId id="335" r:id="rId19"/>
    <p:sldId id="337" r:id="rId20"/>
    <p:sldId id="338" r:id="rId21"/>
    <p:sldId id="339" r:id="rId22"/>
    <p:sldId id="324" r:id="rId23"/>
    <p:sldId id="418" r:id="rId24"/>
    <p:sldId id="421" r:id="rId25"/>
    <p:sldId id="423" r:id="rId26"/>
    <p:sldId id="340" r:id="rId27"/>
    <p:sldId id="357" r:id="rId28"/>
    <p:sldId id="358" r:id="rId29"/>
    <p:sldId id="359" r:id="rId30"/>
    <p:sldId id="361" r:id="rId31"/>
    <p:sldId id="362" r:id="rId32"/>
    <p:sldId id="363" r:id="rId33"/>
    <p:sldId id="365" r:id="rId34"/>
    <p:sldId id="368" r:id="rId35"/>
    <p:sldId id="369" r:id="rId36"/>
    <p:sldId id="370" r:id="rId37"/>
    <p:sldId id="371" r:id="rId38"/>
    <p:sldId id="377" r:id="rId39"/>
    <p:sldId id="373" r:id="rId40"/>
    <p:sldId id="332" r:id="rId41"/>
    <p:sldId id="331" r:id="rId42"/>
    <p:sldId id="355" r:id="rId43"/>
    <p:sldId id="356" r:id="rId44"/>
    <p:sldId id="374" r:id="rId45"/>
    <p:sldId id="350" r:id="rId46"/>
    <p:sldId id="341" r:id="rId47"/>
    <p:sldId id="424" r:id="rId48"/>
    <p:sldId id="343" r:id="rId49"/>
    <p:sldId id="412" r:id="rId50"/>
    <p:sldId id="347" r:id="rId51"/>
    <p:sldId id="344" r:id="rId52"/>
    <p:sldId id="348" r:id="rId53"/>
    <p:sldId id="345" r:id="rId54"/>
    <p:sldId id="413" r:id="rId55"/>
    <p:sldId id="379" r:id="rId56"/>
    <p:sldId id="380" r:id="rId57"/>
    <p:sldId id="381" r:id="rId58"/>
    <p:sldId id="382" r:id="rId59"/>
    <p:sldId id="383" r:id="rId60"/>
    <p:sldId id="384" r:id="rId61"/>
    <p:sldId id="385" r:id="rId62"/>
    <p:sldId id="386" r:id="rId63"/>
    <p:sldId id="387" r:id="rId64"/>
    <p:sldId id="388" r:id="rId65"/>
    <p:sldId id="389" r:id="rId66"/>
    <p:sldId id="390" r:id="rId67"/>
    <p:sldId id="391" r:id="rId68"/>
    <p:sldId id="392" r:id="rId69"/>
    <p:sldId id="393" r:id="rId70"/>
    <p:sldId id="394" r:id="rId71"/>
    <p:sldId id="395" r:id="rId72"/>
    <p:sldId id="396" r:id="rId73"/>
    <p:sldId id="397" r:id="rId74"/>
    <p:sldId id="398" r:id="rId75"/>
    <p:sldId id="399" r:id="rId76"/>
    <p:sldId id="414" r:id="rId77"/>
    <p:sldId id="402" r:id="rId78"/>
    <p:sldId id="403" r:id="rId79"/>
    <p:sldId id="404" r:id="rId80"/>
    <p:sldId id="405" r:id="rId81"/>
    <p:sldId id="406" r:id="rId82"/>
    <p:sldId id="407" r:id="rId83"/>
    <p:sldId id="408" r:id="rId84"/>
    <p:sldId id="346" r:id="rId85"/>
    <p:sldId id="425" r:id="rId86"/>
    <p:sldId id="417" r:id="rId87"/>
    <p:sldId id="419" r:id="rId88"/>
    <p:sldId id="342" r:id="rId89"/>
    <p:sldId id="349" r:id="rId90"/>
  </p:sldIdLst>
  <p:sldSz cx="9144000" cy="6858000" type="screen4x3"/>
  <p:notesSz cx="6819900" cy="9918700"/>
  <p:defaultTextStyle>
    <a:defPPr>
      <a:defRPr lang="fr-FR"/>
    </a:defPPr>
    <a:lvl1pPr algn="l" defTabSz="457200" rtl="0" fontAlgn="base">
      <a:spcBef>
        <a:spcPct val="0"/>
      </a:spcBef>
      <a:spcAft>
        <a:spcPct val="0"/>
      </a:spcAft>
      <a:defRPr kern="1200">
        <a:solidFill>
          <a:schemeClr val="tx1"/>
        </a:solidFill>
        <a:latin typeface="Calibri" pitchFamily="34" charset="0"/>
        <a:ea typeface="ヒラギノ角ゴ Pro W3" pitchFamily="126" charset="-128"/>
        <a:cs typeface="+mn-cs"/>
      </a:defRPr>
    </a:lvl1pPr>
    <a:lvl2pPr marL="457200" algn="l" defTabSz="457200" rtl="0" fontAlgn="base">
      <a:spcBef>
        <a:spcPct val="0"/>
      </a:spcBef>
      <a:spcAft>
        <a:spcPct val="0"/>
      </a:spcAft>
      <a:defRPr kern="1200">
        <a:solidFill>
          <a:schemeClr val="tx1"/>
        </a:solidFill>
        <a:latin typeface="Calibri" pitchFamily="34" charset="0"/>
        <a:ea typeface="ヒラギノ角ゴ Pro W3" pitchFamily="126" charset="-128"/>
        <a:cs typeface="+mn-cs"/>
      </a:defRPr>
    </a:lvl2pPr>
    <a:lvl3pPr marL="914400" algn="l" defTabSz="457200" rtl="0" fontAlgn="base">
      <a:spcBef>
        <a:spcPct val="0"/>
      </a:spcBef>
      <a:spcAft>
        <a:spcPct val="0"/>
      </a:spcAft>
      <a:defRPr kern="1200">
        <a:solidFill>
          <a:schemeClr val="tx1"/>
        </a:solidFill>
        <a:latin typeface="Calibri" pitchFamily="34" charset="0"/>
        <a:ea typeface="ヒラギノ角ゴ Pro W3" pitchFamily="126" charset="-128"/>
        <a:cs typeface="+mn-cs"/>
      </a:defRPr>
    </a:lvl3pPr>
    <a:lvl4pPr marL="1371600" algn="l" defTabSz="457200" rtl="0" fontAlgn="base">
      <a:spcBef>
        <a:spcPct val="0"/>
      </a:spcBef>
      <a:spcAft>
        <a:spcPct val="0"/>
      </a:spcAft>
      <a:defRPr kern="1200">
        <a:solidFill>
          <a:schemeClr val="tx1"/>
        </a:solidFill>
        <a:latin typeface="Calibri" pitchFamily="34" charset="0"/>
        <a:ea typeface="ヒラギノ角ゴ Pro W3" pitchFamily="126" charset="-128"/>
        <a:cs typeface="+mn-cs"/>
      </a:defRPr>
    </a:lvl4pPr>
    <a:lvl5pPr marL="1828800" algn="l" defTabSz="457200" rtl="0" fontAlgn="base">
      <a:spcBef>
        <a:spcPct val="0"/>
      </a:spcBef>
      <a:spcAft>
        <a:spcPct val="0"/>
      </a:spcAft>
      <a:defRPr kern="1200">
        <a:solidFill>
          <a:schemeClr val="tx1"/>
        </a:solidFill>
        <a:latin typeface="Calibri" pitchFamily="34" charset="0"/>
        <a:ea typeface="ヒラギノ角ゴ Pro W3" pitchFamily="126"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26"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26"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26"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26"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3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snapToGrid="0" snapToObjects="1">
      <p:cViewPr varScale="1">
        <p:scale>
          <a:sx n="121" d="100"/>
          <a:sy n="121" d="100"/>
        </p:scale>
        <p:origin x="-172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6033"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62275" y="0"/>
            <a:ext cx="2956033" cy="496491"/>
          </a:xfrm>
          <a:prstGeom prst="rect">
            <a:avLst/>
          </a:prstGeom>
        </p:spPr>
        <p:txBody>
          <a:bodyPr vert="horz" lIns="91440" tIns="45720" rIns="91440" bIns="45720" rtlCol="0"/>
          <a:lstStyle>
            <a:lvl1pPr algn="r">
              <a:defRPr sz="1200"/>
            </a:lvl1pPr>
          </a:lstStyle>
          <a:p>
            <a:fld id="{6B33D4F8-136F-4A75-9BA9-B865FE5B451F}" type="datetimeFigureOut">
              <a:rPr lang="fr-FR" smtClean="0"/>
              <a:t>27/12/2018</a:t>
            </a:fld>
            <a:endParaRPr lang="fr-FR"/>
          </a:p>
        </p:txBody>
      </p:sp>
      <p:sp>
        <p:nvSpPr>
          <p:cNvPr id="4" name="Espace réservé de l'image des diapositives 3"/>
          <p:cNvSpPr>
            <a:spLocks noGrp="1" noRot="1" noChangeAspect="1"/>
          </p:cNvSpPr>
          <p:nvPr>
            <p:ph type="sldImg" idx="2"/>
          </p:nvPr>
        </p:nvSpPr>
        <p:spPr>
          <a:xfrm>
            <a:off x="930275" y="744538"/>
            <a:ext cx="4959350" cy="371951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1672" y="4711105"/>
            <a:ext cx="5456557" cy="4463653"/>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0624"/>
            <a:ext cx="2956033" cy="49649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62275" y="9420624"/>
            <a:ext cx="2956033" cy="496490"/>
          </a:xfrm>
          <a:prstGeom prst="rect">
            <a:avLst/>
          </a:prstGeom>
        </p:spPr>
        <p:txBody>
          <a:bodyPr vert="horz" lIns="91440" tIns="45720" rIns="91440" bIns="45720" rtlCol="0" anchor="b"/>
          <a:lstStyle>
            <a:lvl1pPr algn="r">
              <a:defRPr sz="1200"/>
            </a:lvl1pPr>
          </a:lstStyle>
          <a:p>
            <a:fld id="{D21D4377-1EC3-42E6-AB76-DC1B2729C0B7}" type="slidenum">
              <a:rPr lang="fr-FR" smtClean="0"/>
              <a:t>‹N°›</a:t>
            </a:fld>
            <a:endParaRPr lang="fr-FR"/>
          </a:p>
        </p:txBody>
      </p:sp>
    </p:spTree>
    <p:extLst>
      <p:ext uri="{BB962C8B-B14F-4D97-AF65-F5344CB8AC3E}">
        <p14:creationId xmlns:p14="http://schemas.microsoft.com/office/powerpoint/2010/main" val="32054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317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CE5E8C5-6F52-4B8E-B858-6C76DB97A5E4}" type="slidenum">
              <a:rPr lang="fr-FR" altLang="fr-FR" smtClean="0"/>
              <a:pPr eaLnBrk="1" hangingPunct="1">
                <a:spcBef>
                  <a:spcPct val="0"/>
                </a:spcBef>
              </a:pPr>
              <a:t>26</a:t>
            </a:fld>
            <a:endParaRPr lang="fr-FR" alt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50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580D9FA-3698-4989-84C3-8F2987725844}" type="slidenum">
              <a:rPr lang="fr-FR" altLang="fr-FR" smtClean="0"/>
              <a:pPr eaLnBrk="1" hangingPunct="1">
                <a:spcBef>
                  <a:spcPct val="0"/>
                </a:spcBef>
              </a:pPr>
              <a:t>35</a:t>
            </a:fld>
            <a:endParaRPr lang="fr-FR" alt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60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20F478B-5A6F-48E8-B358-C8071CAD6FB5}" type="slidenum">
              <a:rPr lang="fr-FR" altLang="fr-FR" smtClean="0"/>
              <a:pPr eaLnBrk="1" hangingPunct="1">
                <a:spcBef>
                  <a:spcPct val="0"/>
                </a:spcBef>
              </a:pPr>
              <a:t>36</a:t>
            </a:fld>
            <a:endParaRPr lang="fr-FR" alt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81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3E136DC-AE6F-456E-A6B1-025A48D11AEB}" type="slidenum">
              <a:rPr lang="fr-FR" altLang="fr-FR" smtClean="0"/>
              <a:pPr eaLnBrk="1" hangingPunct="1">
                <a:spcBef>
                  <a:spcPct val="0"/>
                </a:spcBef>
              </a:pPr>
              <a:t>38</a:t>
            </a:fld>
            <a:endParaRPr lang="fr-FR" alt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C5901A-7E44-455D-A87F-7875634EFD4C}" type="slidenum">
              <a:rPr lang="fr-FR" smtClean="0"/>
              <a:t>41</a:t>
            </a:fld>
            <a:endParaRPr lang="fr-FR"/>
          </a:p>
        </p:txBody>
      </p:sp>
    </p:spTree>
    <p:extLst>
      <p:ext uri="{BB962C8B-B14F-4D97-AF65-F5344CB8AC3E}">
        <p14:creationId xmlns:p14="http://schemas.microsoft.com/office/powerpoint/2010/main" val="2897379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C5901A-7E44-455D-A87F-7875634EFD4C}" type="slidenum">
              <a:rPr lang="fr-FR" smtClean="0"/>
              <a:t>42</a:t>
            </a:fld>
            <a:endParaRPr lang="fr-FR"/>
          </a:p>
        </p:txBody>
      </p:sp>
    </p:spTree>
    <p:extLst>
      <p:ext uri="{BB962C8B-B14F-4D97-AF65-F5344CB8AC3E}">
        <p14:creationId xmlns:p14="http://schemas.microsoft.com/office/powerpoint/2010/main" val="2897379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mtClean="0"/>
              <a:t>Après avoir répondu à la question comment, on va répondre à la question à qui appliquer le RBO.</a:t>
            </a:r>
          </a:p>
          <a:p>
            <a:r>
              <a:rPr lang="fr-FR" altLang="fr-FR" smtClean="0"/>
              <a:t>Comme cela a déjà été expliqué et mentionné à plusieurs reprises, les ATO sont classés en différents groupes. Je vous rappelle rapidement les différents groupes, il faut les garder en tête pour comprendre à qui appliquer le RBO.</a:t>
            </a:r>
          </a:p>
          <a:p>
            <a:r>
              <a:rPr lang="fr-FR" altLang="fr-FR" smtClean="0"/>
              <a:t>Groupe 5: cas particuliers</a:t>
            </a:r>
          </a:p>
          <a:p>
            <a:r>
              <a:rPr lang="fr-FR" altLang="fr-FR" smtClean="0"/>
              <a:t>Comme on l’a vu, il faut garder en tête qu’un système de gestion élaboré soit applicable+assez d’organismes pour comparer: pas de G2, ni G3.</a:t>
            </a:r>
          </a:p>
          <a:p>
            <a:r>
              <a:rPr lang="fr-FR" altLang="fr-FR" smtClean="0"/>
              <a:t>Mise en application progressive: G4 multisites</a:t>
            </a:r>
          </a:p>
          <a:p>
            <a:r>
              <a:rPr lang="fr-FR" altLang="fr-FR" smtClean="0"/>
              <a:t>Coordination NO: RBO R4 si RBO R5: retour d’expérience sur A4, le reste est mis en application en 2019</a:t>
            </a:r>
          </a:p>
          <a:p>
            <a:endParaRPr lang="fr-FR" altLang="fr-FR" smtClean="0"/>
          </a:p>
        </p:txBody>
      </p:sp>
      <p:sp>
        <p:nvSpPr>
          <p:cNvPr id="491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95E9F31-384D-4829-96F6-9E97EB491154}" type="slidenum">
              <a:rPr lang="fr-FR" altLang="fr-FR" smtClean="0"/>
              <a:pPr eaLnBrk="1" hangingPunct="1">
                <a:spcBef>
                  <a:spcPct val="0"/>
                </a:spcBef>
              </a:pPr>
              <a:t>43</a:t>
            </a:fld>
            <a:endParaRPr lang="fr-FR" alt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297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B080A9B-F6D2-4E80-AC91-40A9050F711B}" type="slidenum">
              <a:rPr lang="fr-FR" altLang="fr-FR" smtClean="0"/>
              <a:pPr eaLnBrk="1" hangingPunct="1">
                <a:spcBef>
                  <a:spcPct val="0"/>
                </a:spcBef>
              </a:pPr>
              <a:t>54</a:t>
            </a:fld>
            <a:endParaRPr lang="fr-FR" alt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163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1380535-C1CC-47AD-B067-14A49E698942}" type="slidenum">
              <a:rPr lang="fr-FR" altLang="fr-FR" smtClean="0"/>
              <a:pPr eaLnBrk="1" hangingPunct="1">
                <a:spcBef>
                  <a:spcPct val="0"/>
                </a:spcBef>
              </a:pPr>
              <a:t>76</a:t>
            </a:fld>
            <a:endParaRPr lang="fr-FR" alt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174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154F261-A48D-43D2-83DD-A6A6505C5C19}" type="slidenum">
              <a:rPr lang="fr-FR" altLang="fr-FR" smtClean="0"/>
              <a:pPr eaLnBrk="1" hangingPunct="1">
                <a:spcBef>
                  <a:spcPct val="0"/>
                </a:spcBef>
              </a:pPr>
              <a:t>77</a:t>
            </a:fld>
            <a:endParaRPr lang="fr-FR" alt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184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0447E02-6947-45D9-AFCC-BA9C7C580749}" type="slidenum">
              <a:rPr lang="fr-FR" altLang="fr-FR" smtClean="0"/>
              <a:pPr eaLnBrk="1" hangingPunct="1">
                <a:spcBef>
                  <a:spcPct val="0"/>
                </a:spcBef>
              </a:pPr>
              <a:t>78</a:t>
            </a:fld>
            <a:endParaRPr lang="fr-FR"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327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07E7ED9-CC6C-4FAD-884E-D9A854F2AADB}" type="slidenum">
              <a:rPr lang="fr-FR" altLang="fr-FR" smtClean="0"/>
              <a:pPr eaLnBrk="1" hangingPunct="1">
                <a:spcBef>
                  <a:spcPct val="0"/>
                </a:spcBef>
              </a:pPr>
              <a:t>27</a:t>
            </a:fld>
            <a:endParaRPr lang="fr-FR"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337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55AE63-47EC-451B-853A-056F286ABE45}" type="slidenum">
              <a:rPr lang="fr-FR" altLang="fr-FR" smtClean="0"/>
              <a:pPr eaLnBrk="1" hangingPunct="1">
                <a:spcBef>
                  <a:spcPct val="0"/>
                </a:spcBef>
              </a:pPr>
              <a:t>28</a:t>
            </a:fld>
            <a:endParaRPr lang="fr-FR"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58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A212953-EBD5-406E-A299-7D179B018B34}" type="slidenum">
              <a:rPr lang="fr-FR" altLang="fr-FR" smtClean="0"/>
              <a:pPr eaLnBrk="1" hangingPunct="1">
                <a:spcBef>
                  <a:spcPct val="0"/>
                </a:spcBef>
              </a:pPr>
              <a:t>29</a:t>
            </a:fld>
            <a:endParaRPr lang="fr-FR" alt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68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CB6EAE-F81F-4424-B669-BE28D6DD8312}" type="slidenum">
              <a:rPr lang="fr-FR" altLang="fr-FR" smtClean="0"/>
              <a:pPr eaLnBrk="1" hangingPunct="1">
                <a:spcBef>
                  <a:spcPct val="0"/>
                </a:spcBef>
              </a:pPr>
              <a:t>30</a:t>
            </a:fld>
            <a:endParaRPr lang="fr-FR" alt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78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B20F9E3-31BF-40B3-B786-167385A95F57}" type="slidenum">
              <a:rPr lang="fr-FR" altLang="fr-FR" smtClean="0"/>
              <a:pPr eaLnBrk="1" hangingPunct="1">
                <a:spcBef>
                  <a:spcPct val="0"/>
                </a:spcBef>
              </a:pPr>
              <a:t>31</a:t>
            </a:fld>
            <a:endParaRPr lang="fr-FR" alt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99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01BD652-F2AC-4724-BACC-464F9A8EDC40}" type="slidenum">
              <a:rPr lang="fr-FR" altLang="fr-FR" smtClean="0"/>
              <a:pPr eaLnBrk="1" hangingPunct="1">
                <a:spcBef>
                  <a:spcPct val="0"/>
                </a:spcBef>
              </a:pPr>
              <a:t>32</a:t>
            </a:fld>
            <a:endParaRPr lang="fr-FR" alt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30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221EE61-EF3C-4034-A3E6-6A0573E33FDC}" type="slidenum">
              <a:rPr lang="fr-FR" altLang="fr-FR" smtClean="0"/>
              <a:pPr eaLnBrk="1" hangingPunct="1">
                <a:spcBef>
                  <a:spcPct val="0"/>
                </a:spcBef>
              </a:pPr>
              <a:t>33</a:t>
            </a:fld>
            <a:endParaRPr lang="fr-FR" alt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40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D3D657F-F832-4D3F-95EC-E8E1C5A322F3}" type="slidenum">
              <a:rPr lang="fr-FR" altLang="fr-FR" smtClean="0"/>
              <a:pPr eaLnBrk="1" hangingPunct="1">
                <a:spcBef>
                  <a:spcPct val="0"/>
                </a:spcBef>
              </a:pPr>
              <a:t>34</a:t>
            </a:fld>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6" descr="presenattion DSAC.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5965825" y="6303963"/>
            <a:ext cx="27098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800" tIns="41400" rIns="82800" bIns="414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9pPr>
          </a:lstStyle>
          <a:p>
            <a:pPr algn="r" eaLnBrk="1">
              <a:lnSpc>
                <a:spcPct val="93000"/>
              </a:lnSpc>
              <a:defRPr/>
            </a:pPr>
            <a:r>
              <a:rPr lang="en-GB" altLang="fr-FR" sz="1000">
                <a:solidFill>
                  <a:srgbClr val="FFFFFF"/>
                </a:solidFill>
                <a:latin typeface="Arial" pitchFamily="34" charset="0"/>
                <a:ea typeface="SimSun" pitchFamily="2" charset="-122"/>
              </a:rPr>
              <a:t>Direction Générale de l’Aviation Civile</a:t>
            </a:r>
          </a:p>
        </p:txBody>
      </p:sp>
      <p:sp>
        <p:nvSpPr>
          <p:cNvPr id="6" name="Text Box 6"/>
          <p:cNvSpPr txBox="1">
            <a:spLocks noChangeArrowheads="1"/>
          </p:cNvSpPr>
          <p:nvPr userDrawn="1"/>
        </p:nvSpPr>
        <p:spPr bwMode="auto">
          <a:xfrm>
            <a:off x="1282700" y="6591300"/>
            <a:ext cx="7392988"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800" tIns="41400" rIns="82800" bIns="414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9pPr>
          </a:lstStyle>
          <a:p>
            <a:pPr algn="r" eaLnBrk="1">
              <a:lnSpc>
                <a:spcPct val="93000"/>
              </a:lnSpc>
              <a:defRPr/>
            </a:pPr>
            <a:r>
              <a:rPr lang="en-GB" altLang="fr-FR" sz="900">
                <a:solidFill>
                  <a:srgbClr val="FFFFFF"/>
                </a:solidFill>
                <a:latin typeface="Arial" pitchFamily="34" charset="0"/>
                <a:ea typeface="SimSun" pitchFamily="2" charset="-122"/>
              </a:rPr>
              <a:t>Ministère de la Transition écologique et solidaire</a:t>
            </a:r>
          </a:p>
        </p:txBody>
      </p:sp>
      <p:sp>
        <p:nvSpPr>
          <p:cNvPr id="2" name="Titre 1"/>
          <p:cNvSpPr>
            <a:spLocks noGrp="1"/>
          </p:cNvSpPr>
          <p:nvPr>
            <p:ph type="ctrTitle"/>
          </p:nvPr>
        </p:nvSpPr>
        <p:spPr>
          <a:xfrm>
            <a:off x="3545016" y="2130425"/>
            <a:ext cx="4913183" cy="1470025"/>
          </a:xfrm>
          <a:prstGeom prst="rect">
            <a:avLst/>
          </a:prstGeom>
        </p:spPr>
        <p:txBody>
          <a:bodyPr/>
          <a:lstStyle>
            <a:lvl1pPr>
              <a:defRPr>
                <a:solidFill>
                  <a:srgbClr val="5E39BF"/>
                </a:solidFill>
                <a:latin typeface="Liberation Sans"/>
                <a:cs typeface="Liberation Sans"/>
              </a:defRPr>
            </a:lvl1pPr>
          </a:lstStyle>
          <a:p>
            <a:endParaRPr lang="fr-FR" dirty="0"/>
          </a:p>
        </p:txBody>
      </p:sp>
      <p:sp>
        <p:nvSpPr>
          <p:cNvPr id="3" name="Sous-titre 2"/>
          <p:cNvSpPr>
            <a:spLocks noGrp="1"/>
          </p:cNvSpPr>
          <p:nvPr>
            <p:ph type="subTitle" idx="1"/>
          </p:nvPr>
        </p:nvSpPr>
        <p:spPr>
          <a:xfrm>
            <a:off x="3545016" y="3886200"/>
            <a:ext cx="4227384" cy="1752600"/>
          </a:xfrm>
          <a:prstGeom prst="rect">
            <a:avLst/>
          </a:prstGeo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7" name="Espace réservé de la date 3"/>
          <p:cNvSpPr>
            <a:spLocks noGrp="1"/>
          </p:cNvSpPr>
          <p:nvPr>
            <p:ph type="dt" sz="half" idx="10"/>
          </p:nvPr>
        </p:nvSpPr>
        <p:spPr/>
        <p:txBody>
          <a:bodyPr/>
          <a:lstStyle>
            <a:lvl1pPr>
              <a:defRPr/>
            </a:lvl1pPr>
          </a:lstStyle>
          <a:p>
            <a:pPr>
              <a:defRPr/>
            </a:pPr>
            <a:fld id="{CCF675F5-CA51-4496-8E52-4C6FAC16712F}" type="datetimeFigureOut">
              <a:rPr lang="fr-FR" altLang="fr-FR"/>
              <a:pPr>
                <a:defRPr/>
              </a:pPr>
              <a:t>27/12/2018</a:t>
            </a:fld>
            <a:endParaRPr lang="fr-FR" altLang="fr-FR"/>
          </a:p>
        </p:txBody>
      </p:sp>
    </p:spTree>
    <p:extLst>
      <p:ext uri="{BB962C8B-B14F-4D97-AF65-F5344CB8AC3E}">
        <p14:creationId xmlns:p14="http://schemas.microsoft.com/office/powerpoint/2010/main" val="166933851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contenu">
    <p:spTree>
      <p:nvGrpSpPr>
        <p:cNvPr id="1" name=""/>
        <p:cNvGrpSpPr/>
        <p:nvPr/>
      </p:nvGrpSpPr>
      <p:grpSpPr>
        <a:xfrm>
          <a:off x="0" y="0"/>
          <a:ext cx="0" cy="0"/>
          <a:chOff x="0" y="0"/>
          <a:chExt cx="0" cy="0"/>
        </a:xfrm>
      </p:grpSpPr>
      <p:pic>
        <p:nvPicPr>
          <p:cNvPr id="3" name="Image 6" descr="pagesintercalaire DSAC.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1"/>
          <p:cNvSpPr txBox="1">
            <a:spLocks noChangeArrowheads="1"/>
          </p:cNvSpPr>
          <p:nvPr userDrawn="1"/>
        </p:nvSpPr>
        <p:spPr bwMode="auto">
          <a:xfrm>
            <a:off x="5965825" y="6303963"/>
            <a:ext cx="27098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800" tIns="41400" rIns="82800" bIns="414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9pPr>
          </a:lstStyle>
          <a:p>
            <a:pPr algn="r" eaLnBrk="1">
              <a:lnSpc>
                <a:spcPct val="93000"/>
              </a:lnSpc>
              <a:defRPr/>
            </a:pPr>
            <a:r>
              <a:rPr lang="en-GB" altLang="fr-FR" sz="1000">
                <a:solidFill>
                  <a:srgbClr val="FFFFFF"/>
                </a:solidFill>
                <a:latin typeface="Arial" pitchFamily="34" charset="0"/>
                <a:ea typeface="SimSun" pitchFamily="2" charset="-122"/>
              </a:rPr>
              <a:t>Direction Générale de l’Aviation Civile</a:t>
            </a:r>
          </a:p>
        </p:txBody>
      </p:sp>
      <p:sp>
        <p:nvSpPr>
          <p:cNvPr id="5" name="Text Box 6"/>
          <p:cNvSpPr txBox="1">
            <a:spLocks noChangeArrowheads="1"/>
          </p:cNvSpPr>
          <p:nvPr userDrawn="1"/>
        </p:nvSpPr>
        <p:spPr bwMode="auto">
          <a:xfrm>
            <a:off x="1282700" y="6591300"/>
            <a:ext cx="7392988"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800" tIns="41400" rIns="82800" bIns="414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9pPr>
          </a:lstStyle>
          <a:p>
            <a:pPr algn="r" eaLnBrk="1">
              <a:lnSpc>
                <a:spcPct val="93000"/>
              </a:lnSpc>
              <a:defRPr/>
            </a:pPr>
            <a:r>
              <a:rPr lang="en-GB" altLang="fr-FR" sz="900">
                <a:solidFill>
                  <a:srgbClr val="FFFFFF"/>
                </a:solidFill>
                <a:latin typeface="Arial" pitchFamily="34" charset="0"/>
                <a:ea typeface="SimSun" pitchFamily="2" charset="-122"/>
              </a:rPr>
              <a:t>Ministère de la Transition écologique et solidaire</a:t>
            </a:r>
          </a:p>
        </p:txBody>
      </p:sp>
      <p:sp>
        <p:nvSpPr>
          <p:cNvPr id="2" name="Titre 1"/>
          <p:cNvSpPr>
            <a:spLocks noGrp="1"/>
          </p:cNvSpPr>
          <p:nvPr>
            <p:ph type="title"/>
          </p:nvPr>
        </p:nvSpPr>
        <p:spPr>
          <a:xfrm>
            <a:off x="776641" y="2286000"/>
            <a:ext cx="8229600" cy="1143000"/>
          </a:xfrm>
          <a:prstGeom prst="rect">
            <a:avLst/>
          </a:prstGeom>
        </p:spPr>
        <p:txBody>
          <a:bodyPr/>
          <a:lstStyle>
            <a:lvl1pPr>
              <a:defRPr>
                <a:solidFill>
                  <a:srgbClr val="5E39BF"/>
                </a:solidFill>
              </a:defRPr>
            </a:lvl1pPr>
          </a:lstStyle>
          <a:p>
            <a:r>
              <a:rPr lang="fr-FR" dirty="0"/>
              <a:t>Cliquez et modifiez le titre</a:t>
            </a:r>
          </a:p>
        </p:txBody>
      </p:sp>
    </p:spTree>
    <p:extLst>
      <p:ext uri="{BB962C8B-B14F-4D97-AF65-F5344CB8AC3E}">
        <p14:creationId xmlns:p14="http://schemas.microsoft.com/office/powerpoint/2010/main" val="427450933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244326" y="254314"/>
            <a:ext cx="7772400" cy="1362075"/>
          </a:xfrm>
          <a:prstGeom prst="rect">
            <a:avLst/>
          </a:prstGeom>
        </p:spPr>
        <p:txBody>
          <a:bodyPr anchor="t"/>
          <a:lstStyle>
            <a:lvl1pPr algn="l">
              <a:defRPr sz="3200" b="1" cap="all">
                <a:solidFill>
                  <a:srgbClr val="5E39BF"/>
                </a:solidFill>
              </a:defRPr>
            </a:lvl1pPr>
          </a:lstStyle>
          <a:p>
            <a:r>
              <a:rPr lang="fr-FR" dirty="0"/>
              <a:t>Cliquez et modifiez le titre</a:t>
            </a:r>
          </a:p>
        </p:txBody>
      </p:sp>
      <p:sp>
        <p:nvSpPr>
          <p:cNvPr id="3" name="Espace réservé du texte 2"/>
          <p:cNvSpPr>
            <a:spLocks noGrp="1"/>
          </p:cNvSpPr>
          <p:nvPr>
            <p:ph type="body" idx="1"/>
          </p:nvPr>
        </p:nvSpPr>
        <p:spPr>
          <a:xfrm>
            <a:off x="1244326" y="1406526"/>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2116524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6" descr="PREZ DSAC.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5965825" y="6303963"/>
            <a:ext cx="27098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800" tIns="41400" rIns="82800" bIns="414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9pPr>
          </a:lstStyle>
          <a:p>
            <a:pPr algn="r" eaLnBrk="1">
              <a:lnSpc>
                <a:spcPct val="93000"/>
              </a:lnSpc>
              <a:defRPr/>
            </a:pPr>
            <a:r>
              <a:rPr lang="en-GB" altLang="fr-FR" sz="1000" smtClean="0">
                <a:solidFill>
                  <a:srgbClr val="FFFFFF"/>
                </a:solidFill>
                <a:latin typeface="Arial" pitchFamily="34" charset="0"/>
                <a:ea typeface="SimSun" pitchFamily="2" charset="-122"/>
              </a:rPr>
              <a:t>Direction Générale de l’Aviation Civile</a:t>
            </a:r>
          </a:p>
        </p:txBody>
      </p:sp>
      <p:sp>
        <p:nvSpPr>
          <p:cNvPr id="6" name="Text Box 6"/>
          <p:cNvSpPr txBox="1">
            <a:spLocks noChangeArrowheads="1"/>
          </p:cNvSpPr>
          <p:nvPr userDrawn="1"/>
        </p:nvSpPr>
        <p:spPr bwMode="auto">
          <a:xfrm>
            <a:off x="1282700" y="6591300"/>
            <a:ext cx="7392988"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800" tIns="41400" rIns="82800" bIns="414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9pPr>
          </a:lstStyle>
          <a:p>
            <a:pPr algn="r" eaLnBrk="1">
              <a:lnSpc>
                <a:spcPct val="93000"/>
              </a:lnSpc>
              <a:defRPr/>
            </a:pPr>
            <a:r>
              <a:rPr lang="en-GB" altLang="fr-FR" sz="900" smtClean="0">
                <a:solidFill>
                  <a:srgbClr val="FFFFFF"/>
                </a:solidFill>
                <a:latin typeface="Arial" pitchFamily="34" charset="0"/>
                <a:ea typeface="SimSun" pitchFamily="2" charset="-122"/>
              </a:rPr>
              <a:t>Ministère de la Transition écologique et solidaire</a:t>
            </a:r>
          </a:p>
        </p:txBody>
      </p:sp>
      <p:sp>
        <p:nvSpPr>
          <p:cNvPr id="2" name="Titre 1"/>
          <p:cNvSpPr>
            <a:spLocks noGrp="1"/>
          </p:cNvSpPr>
          <p:nvPr>
            <p:ph type="ctrTitle"/>
          </p:nvPr>
        </p:nvSpPr>
        <p:spPr>
          <a:xfrm>
            <a:off x="3545016" y="2130425"/>
            <a:ext cx="4913183" cy="1470025"/>
          </a:xfrm>
          <a:prstGeom prst="rect">
            <a:avLst/>
          </a:prstGeom>
        </p:spPr>
        <p:txBody>
          <a:bodyPr/>
          <a:lstStyle>
            <a:lvl1pPr>
              <a:defRPr>
                <a:solidFill>
                  <a:srgbClr val="5E39BF"/>
                </a:solidFill>
                <a:latin typeface="Liberation Sans"/>
                <a:cs typeface="Liberation Sans"/>
              </a:defRPr>
            </a:lvl1pPr>
          </a:lstStyle>
          <a:p>
            <a:endParaRPr lang="fr-FR" dirty="0"/>
          </a:p>
        </p:txBody>
      </p:sp>
      <p:sp>
        <p:nvSpPr>
          <p:cNvPr id="3" name="Sous-titre 2"/>
          <p:cNvSpPr>
            <a:spLocks noGrp="1"/>
          </p:cNvSpPr>
          <p:nvPr>
            <p:ph type="subTitle" idx="1"/>
          </p:nvPr>
        </p:nvSpPr>
        <p:spPr>
          <a:xfrm>
            <a:off x="3545016" y="3886200"/>
            <a:ext cx="4227384" cy="1752600"/>
          </a:xfrm>
          <a:prstGeom prst="rect">
            <a:avLst/>
          </a:prstGeo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7" name="Espace réservé de la date 3"/>
          <p:cNvSpPr>
            <a:spLocks noGrp="1"/>
          </p:cNvSpPr>
          <p:nvPr>
            <p:ph type="dt" sz="half" idx="10"/>
          </p:nvPr>
        </p:nvSpPr>
        <p:spPr/>
        <p:txBody>
          <a:bodyPr/>
          <a:lstStyle>
            <a:lvl1pPr>
              <a:defRPr/>
            </a:lvl1pPr>
          </a:lstStyle>
          <a:p>
            <a:pPr>
              <a:defRPr/>
            </a:pPr>
            <a:fld id="{9D444787-4DE2-420A-BD2A-9C627BC1839F}" type="datetimeFigureOut">
              <a:rPr lang="fr-FR" altLang="fr-FR"/>
              <a:pPr>
                <a:defRPr/>
              </a:pPr>
              <a:t>27/12/2018</a:t>
            </a:fld>
            <a:endParaRPr lang="fr-FR" altLang="fr-FR"/>
          </a:p>
        </p:txBody>
      </p:sp>
    </p:spTree>
    <p:extLst>
      <p:ext uri="{BB962C8B-B14F-4D97-AF65-F5344CB8AC3E}">
        <p14:creationId xmlns:p14="http://schemas.microsoft.com/office/powerpoint/2010/main" val="387693851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re et contenu">
    <p:spTree>
      <p:nvGrpSpPr>
        <p:cNvPr id="1" name=""/>
        <p:cNvGrpSpPr/>
        <p:nvPr/>
      </p:nvGrpSpPr>
      <p:grpSpPr>
        <a:xfrm>
          <a:off x="0" y="0"/>
          <a:ext cx="0" cy="0"/>
          <a:chOff x="0" y="0"/>
          <a:chExt cx="0" cy="0"/>
        </a:xfrm>
      </p:grpSpPr>
      <p:pic>
        <p:nvPicPr>
          <p:cNvPr id="3" name="Image 6" descr="pagesintercalaire DSAC.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1"/>
          <p:cNvSpPr txBox="1">
            <a:spLocks noChangeArrowheads="1"/>
          </p:cNvSpPr>
          <p:nvPr userDrawn="1"/>
        </p:nvSpPr>
        <p:spPr bwMode="auto">
          <a:xfrm>
            <a:off x="5965825" y="6303963"/>
            <a:ext cx="27098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800" tIns="41400" rIns="82800" bIns="414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9pPr>
          </a:lstStyle>
          <a:p>
            <a:pPr algn="r" eaLnBrk="1">
              <a:lnSpc>
                <a:spcPct val="93000"/>
              </a:lnSpc>
              <a:defRPr/>
            </a:pPr>
            <a:r>
              <a:rPr lang="en-GB" altLang="fr-FR" sz="1000" smtClean="0">
                <a:solidFill>
                  <a:srgbClr val="FFFFFF"/>
                </a:solidFill>
                <a:latin typeface="Arial" pitchFamily="34" charset="0"/>
                <a:ea typeface="SimSun" pitchFamily="2" charset="-122"/>
              </a:rPr>
              <a:t>Direction Générale de l’Aviation Civile</a:t>
            </a:r>
          </a:p>
        </p:txBody>
      </p:sp>
      <p:sp>
        <p:nvSpPr>
          <p:cNvPr id="5" name="Text Box 6"/>
          <p:cNvSpPr txBox="1">
            <a:spLocks noChangeArrowheads="1"/>
          </p:cNvSpPr>
          <p:nvPr userDrawn="1"/>
        </p:nvSpPr>
        <p:spPr bwMode="auto">
          <a:xfrm>
            <a:off x="1282700" y="6591300"/>
            <a:ext cx="7392988"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800" tIns="41400" rIns="82800" bIns="414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9pPr>
          </a:lstStyle>
          <a:p>
            <a:pPr algn="r" eaLnBrk="1">
              <a:lnSpc>
                <a:spcPct val="93000"/>
              </a:lnSpc>
              <a:defRPr/>
            </a:pPr>
            <a:r>
              <a:rPr lang="en-GB" altLang="fr-FR" sz="900" smtClean="0">
                <a:solidFill>
                  <a:srgbClr val="FFFFFF"/>
                </a:solidFill>
                <a:latin typeface="Arial" pitchFamily="34" charset="0"/>
                <a:ea typeface="SimSun" pitchFamily="2" charset="-122"/>
              </a:rPr>
              <a:t>Ministère de la Transition écologique et solidaire</a:t>
            </a:r>
          </a:p>
        </p:txBody>
      </p:sp>
      <p:sp>
        <p:nvSpPr>
          <p:cNvPr id="2" name="Titre 1"/>
          <p:cNvSpPr>
            <a:spLocks noGrp="1"/>
          </p:cNvSpPr>
          <p:nvPr>
            <p:ph type="title"/>
          </p:nvPr>
        </p:nvSpPr>
        <p:spPr>
          <a:xfrm>
            <a:off x="776641" y="2286000"/>
            <a:ext cx="8229600" cy="1143000"/>
          </a:xfrm>
          <a:prstGeom prst="rect">
            <a:avLst/>
          </a:prstGeom>
        </p:spPr>
        <p:txBody>
          <a:bodyPr/>
          <a:lstStyle>
            <a:lvl1pPr>
              <a:defRPr>
                <a:solidFill>
                  <a:srgbClr val="5E39BF"/>
                </a:solidFill>
              </a:defRPr>
            </a:lvl1pPr>
          </a:lstStyle>
          <a:p>
            <a:r>
              <a:rPr lang="fr-FR" dirty="0" smtClean="0"/>
              <a:t>Cliquez et modifiez le titre</a:t>
            </a:r>
            <a:endParaRPr lang="fr-FR" dirty="0"/>
          </a:p>
        </p:txBody>
      </p:sp>
    </p:spTree>
    <p:extLst>
      <p:ext uri="{BB962C8B-B14F-4D97-AF65-F5344CB8AC3E}">
        <p14:creationId xmlns:p14="http://schemas.microsoft.com/office/powerpoint/2010/main" val="102687945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244326" y="254314"/>
            <a:ext cx="7772400" cy="1362075"/>
          </a:xfrm>
          <a:prstGeom prst="rect">
            <a:avLst/>
          </a:prstGeom>
        </p:spPr>
        <p:txBody>
          <a:bodyPr anchor="t"/>
          <a:lstStyle>
            <a:lvl1pPr algn="l">
              <a:defRPr sz="3200" b="1" cap="all">
                <a:solidFill>
                  <a:srgbClr val="5E39BF"/>
                </a:solidFill>
              </a:defRPr>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1244326" y="1406526"/>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p>
        </p:txBody>
      </p:sp>
    </p:spTree>
    <p:extLst>
      <p:ext uri="{BB962C8B-B14F-4D97-AF65-F5344CB8AC3E}">
        <p14:creationId xmlns:p14="http://schemas.microsoft.com/office/powerpoint/2010/main" val="40206162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1" descr="pages DSA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MS PGothic" pitchFamily="34" charset="-128"/>
              </a:defRPr>
            </a:lvl1pPr>
          </a:lstStyle>
          <a:p>
            <a:pPr>
              <a:defRPr/>
            </a:pPr>
            <a:fld id="{38BA00EC-3E29-4B18-A114-493F7BAD22F7}" type="datetimeFigureOut">
              <a:rPr lang="fr-FR" altLang="fr-FR"/>
              <a:pPr>
                <a:defRPr/>
              </a:pPr>
              <a:t>27/12/2018</a:t>
            </a:fld>
            <a:endParaRPr lang="fr-FR" alt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MS PGothic" pitchFamily="34" charset="-128"/>
              </a:defRPr>
            </a:lvl1pPr>
          </a:lstStyle>
          <a:p>
            <a:pPr>
              <a:defRPr/>
            </a:pPr>
            <a:fld id="{59D53C41-361B-4A85-8AA8-4D0479FFFCDB}" type="slidenum">
              <a:rPr lang="fr-FR" altLang="fr-FR"/>
              <a:pPr>
                <a:defRPr/>
              </a:pPr>
              <a:t>‹N°›</a:t>
            </a:fld>
            <a:endParaRPr lang="fr-FR" altLang="fr-FR"/>
          </a:p>
        </p:txBody>
      </p:sp>
      <p:sp>
        <p:nvSpPr>
          <p:cNvPr id="13" name="Text Box 6"/>
          <p:cNvSpPr txBox="1">
            <a:spLocks noChangeArrowheads="1"/>
          </p:cNvSpPr>
          <p:nvPr/>
        </p:nvSpPr>
        <p:spPr bwMode="auto">
          <a:xfrm>
            <a:off x="1282700" y="6591300"/>
            <a:ext cx="7392988"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800" tIns="41400" rIns="82800" bIns="414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9pPr>
          </a:lstStyle>
          <a:p>
            <a:pPr algn="r" eaLnBrk="1">
              <a:lnSpc>
                <a:spcPct val="93000"/>
              </a:lnSpc>
              <a:defRPr/>
            </a:pPr>
            <a:r>
              <a:rPr lang="en-GB" altLang="fr-FR" sz="900">
                <a:solidFill>
                  <a:srgbClr val="FFFFFF"/>
                </a:solidFill>
                <a:latin typeface="Arial" pitchFamily="34" charset="0"/>
                <a:ea typeface="SimSun" pitchFamily="2" charset="-122"/>
              </a:rPr>
              <a:t>Ministère de la Transition écologique et solidaire</a:t>
            </a:r>
          </a:p>
        </p:txBody>
      </p:sp>
      <p:sp>
        <p:nvSpPr>
          <p:cNvPr id="14" name="Text Box 11"/>
          <p:cNvSpPr txBox="1">
            <a:spLocks noChangeArrowheads="1"/>
          </p:cNvSpPr>
          <p:nvPr/>
        </p:nvSpPr>
        <p:spPr bwMode="auto">
          <a:xfrm>
            <a:off x="5965825" y="6303963"/>
            <a:ext cx="27098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800" tIns="41400" rIns="82800" bIns="414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9pPr>
          </a:lstStyle>
          <a:p>
            <a:pPr algn="r" eaLnBrk="1">
              <a:lnSpc>
                <a:spcPct val="93000"/>
              </a:lnSpc>
              <a:defRPr/>
            </a:pPr>
            <a:r>
              <a:rPr lang="en-GB" altLang="fr-FR" sz="1000">
                <a:solidFill>
                  <a:srgbClr val="FFFFFF"/>
                </a:solidFill>
                <a:latin typeface="Arial" pitchFamily="34" charset="0"/>
                <a:ea typeface="SimSun" pitchFamily="2" charset="-122"/>
              </a:rPr>
              <a:t>Direction Générale de l’Aviation Civile</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0"/>
          <a:cs typeface="MS PGothic" pitchFamily="34"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0"/>
          <a:cs typeface="MS PGothic" pitchFamily="34"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0"/>
          <a:cs typeface="MS PGothic" pitchFamily="34"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0"/>
          <a:cs typeface="MS PGothic" pitchFamily="34"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0"/>
          <a:cs typeface="MS PGothic" pitchFamily="34" charset="-128"/>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0"/>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pitchFamily="34" charset="-128"/>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pitchFamily="34" charset="-128"/>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pitchFamily="34" charset="-128"/>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1" descr="pages DSA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MS PGothic" pitchFamily="34" charset="-128"/>
              </a:defRPr>
            </a:lvl1pPr>
          </a:lstStyle>
          <a:p>
            <a:pPr>
              <a:defRPr/>
            </a:pPr>
            <a:fld id="{44E0A0B5-CAC5-4EF0-BB6D-D2EAD1C045C3}" type="datetimeFigureOut">
              <a:rPr lang="fr-FR" altLang="fr-FR"/>
              <a:pPr>
                <a:defRPr/>
              </a:pPr>
              <a:t>27/12/2018</a:t>
            </a:fld>
            <a:endParaRPr lang="fr-FR" alt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MS PGothic" pitchFamily="34" charset="-128"/>
              </a:defRPr>
            </a:lvl1pPr>
          </a:lstStyle>
          <a:p>
            <a:pPr>
              <a:defRPr/>
            </a:pPr>
            <a:fld id="{CC5E1B33-35AB-4169-A139-F6FAFDD36E11}" type="slidenum">
              <a:rPr lang="fr-FR" altLang="fr-FR"/>
              <a:pPr>
                <a:defRPr/>
              </a:pPr>
              <a:t>‹N°›</a:t>
            </a:fld>
            <a:endParaRPr lang="fr-FR" altLang="fr-FR"/>
          </a:p>
        </p:txBody>
      </p:sp>
      <p:sp>
        <p:nvSpPr>
          <p:cNvPr id="13" name="Text Box 6"/>
          <p:cNvSpPr txBox="1">
            <a:spLocks noChangeArrowheads="1"/>
          </p:cNvSpPr>
          <p:nvPr/>
        </p:nvSpPr>
        <p:spPr bwMode="auto">
          <a:xfrm>
            <a:off x="1282700" y="6591300"/>
            <a:ext cx="7392988"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800" tIns="41400" rIns="82800" bIns="414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9pPr>
          </a:lstStyle>
          <a:p>
            <a:pPr algn="r" eaLnBrk="1">
              <a:lnSpc>
                <a:spcPct val="93000"/>
              </a:lnSpc>
              <a:defRPr/>
            </a:pPr>
            <a:r>
              <a:rPr lang="en-GB" altLang="fr-FR" sz="900" smtClean="0">
                <a:solidFill>
                  <a:srgbClr val="FFFFFF"/>
                </a:solidFill>
                <a:latin typeface="Arial" pitchFamily="34" charset="0"/>
                <a:ea typeface="SimSun" pitchFamily="2" charset="-122"/>
              </a:rPr>
              <a:t>Ministère de la Transition écologique et solidaire</a:t>
            </a:r>
          </a:p>
        </p:txBody>
      </p:sp>
      <p:sp>
        <p:nvSpPr>
          <p:cNvPr id="14" name="Text Box 11"/>
          <p:cNvSpPr txBox="1">
            <a:spLocks noChangeArrowheads="1"/>
          </p:cNvSpPr>
          <p:nvPr/>
        </p:nvSpPr>
        <p:spPr bwMode="auto">
          <a:xfrm>
            <a:off x="5965825" y="6303963"/>
            <a:ext cx="27098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800" tIns="41400" rIns="82800" bIns="414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ea typeface="ヒラギノ角ゴ Pro W3" pitchFamily="126" charset="-128"/>
              </a:defRPr>
            </a:lvl9pPr>
          </a:lstStyle>
          <a:p>
            <a:pPr algn="r" eaLnBrk="1">
              <a:lnSpc>
                <a:spcPct val="93000"/>
              </a:lnSpc>
              <a:defRPr/>
            </a:pPr>
            <a:r>
              <a:rPr lang="en-GB" altLang="fr-FR" sz="1000" smtClean="0">
                <a:solidFill>
                  <a:srgbClr val="FFFFFF"/>
                </a:solidFill>
                <a:latin typeface="Arial" pitchFamily="34" charset="0"/>
                <a:ea typeface="SimSun" pitchFamily="2" charset="-122"/>
              </a:rPr>
              <a:t>Direction Générale de l’Aviation Civile</a:t>
            </a:r>
          </a:p>
        </p:txBody>
      </p:sp>
    </p:spTree>
    <p:extLst>
      <p:ext uri="{BB962C8B-B14F-4D97-AF65-F5344CB8AC3E}">
        <p14:creationId xmlns:p14="http://schemas.microsoft.com/office/powerpoint/2010/main" val="3386008554"/>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0"/>
          <a:cs typeface="MS PGothic" pitchFamily="34"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0"/>
          <a:cs typeface="MS PGothic" pitchFamily="34"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0"/>
          <a:cs typeface="MS PGothic" pitchFamily="34"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0"/>
          <a:cs typeface="MS PGothic" pitchFamily="34"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0"/>
          <a:cs typeface="MS PGothic" pitchFamily="34" charset="-128"/>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0"/>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pitchFamily="34" charset="-128"/>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pitchFamily="34" charset="-128"/>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pitchFamily="34" charset="-128"/>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mailto:bruno.haller@aviation-civile.gouv.fr"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hyperlink" Target="http://www.ecologique-solidaire.gouv.fr/sites/default/files/AltMOC_TRI_905.pdf" TargetMode="Externa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3"/>
          <p:cNvSpPr>
            <a:spLocks noGrp="1"/>
          </p:cNvSpPr>
          <p:nvPr>
            <p:ph type="ctrTitle"/>
          </p:nvPr>
        </p:nvSpPr>
        <p:spPr bwMode="auto">
          <a:xfrm>
            <a:off x="3011488" y="4178300"/>
            <a:ext cx="6081712"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altLang="fr-FR" sz="3200" dirty="0" smtClean="0">
                <a:latin typeface="Liberation Sans" pitchFamily="34" charset="0"/>
                <a:ea typeface="ヒラギノ角ゴ Pro W3" pitchFamily="126" charset="-128"/>
                <a:cs typeface="Liberation Sans" pitchFamily="34" charset="0"/>
              </a:rPr>
              <a:t> </a:t>
            </a:r>
            <a:r>
              <a:rPr lang="fr-FR" altLang="fr-FR" sz="2800" b="1" dirty="0" smtClean="0">
                <a:latin typeface="Liberation Sans" pitchFamily="34" charset="0"/>
                <a:ea typeface="ヒラギノ角ゴ Pro W3" pitchFamily="126" charset="-128"/>
                <a:cs typeface="Liberation Sans" pitchFamily="34" charset="0"/>
              </a:rPr>
              <a:t>Demi-journée ATO</a:t>
            </a:r>
            <a:br>
              <a:rPr lang="fr-FR" altLang="fr-FR" sz="2800" b="1" dirty="0" smtClean="0">
                <a:latin typeface="Liberation Sans" pitchFamily="34" charset="0"/>
                <a:ea typeface="ヒラギノ角ゴ Pro W3" pitchFamily="126" charset="-128"/>
                <a:cs typeface="Liberation Sans" pitchFamily="34" charset="0"/>
              </a:rPr>
            </a:br>
            <a:r>
              <a:rPr lang="fr-FR" altLang="fr-FR" sz="2800" b="1" dirty="0" smtClean="0">
                <a:latin typeface="Liberation Sans" pitchFamily="34" charset="0"/>
                <a:ea typeface="ヒラギノ角ゴ Pro W3" pitchFamily="126" charset="-128"/>
                <a:cs typeface="Liberation Sans" pitchFamily="34" charset="0"/>
              </a:rPr>
              <a:t>28 novembre 2018</a:t>
            </a:r>
            <a:r>
              <a:rPr lang="fr-FR" altLang="fr-FR" sz="3200" dirty="0" smtClean="0">
                <a:latin typeface="Liberation Sans" pitchFamily="34" charset="0"/>
                <a:ea typeface="ヒラギノ角ゴ Pro W3" pitchFamily="126" charset="-128"/>
                <a:cs typeface="Liberation Sans" pitchFamily="34" charset="0"/>
              </a:rPr>
              <a:t/>
            </a:r>
            <a:br>
              <a:rPr lang="fr-FR" altLang="fr-FR" sz="3200" dirty="0" smtClean="0">
                <a:latin typeface="Liberation Sans" pitchFamily="34" charset="0"/>
                <a:ea typeface="ヒラギノ角ゴ Pro W3" pitchFamily="126" charset="-128"/>
                <a:cs typeface="Liberation Sans" pitchFamily="34" charset="0"/>
              </a:rPr>
            </a:br>
            <a:r>
              <a:rPr lang="fr-FR" altLang="fr-FR" sz="3200" dirty="0" smtClean="0">
                <a:latin typeface="Liberation Sans" pitchFamily="34" charset="0"/>
                <a:ea typeface="ヒラギノ角ゴ Pro W3" pitchFamily="126" charset="-128"/>
                <a:cs typeface="Liberation Sans" pitchFamily="34" charset="0"/>
              </a:rPr>
              <a:t/>
            </a:r>
            <a:br>
              <a:rPr lang="fr-FR" altLang="fr-FR" sz="3200" dirty="0" smtClean="0">
                <a:latin typeface="Liberation Sans" pitchFamily="34" charset="0"/>
                <a:ea typeface="ヒラギノ角ゴ Pro W3" pitchFamily="126" charset="-128"/>
                <a:cs typeface="Liberation Sans" pitchFamily="34" charset="0"/>
              </a:rPr>
            </a:br>
            <a:endParaRPr lang="fr-FR" altLang="fr-FR" sz="1800" dirty="0" smtClean="0">
              <a:latin typeface="Liberation Sans" pitchFamily="34" charset="0"/>
              <a:ea typeface="ヒラギノ角ゴ Pro W3" pitchFamily="126" charset="-128"/>
              <a:cs typeface="Liberation Sans" pitchFamily="34" charset="0"/>
            </a:endParaRPr>
          </a:p>
        </p:txBody>
      </p:sp>
      <p:pic>
        <p:nvPicPr>
          <p:cNvPr id="51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392238"/>
            <a:ext cx="5183188"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4" name="ZoneTexte 1"/>
          <p:cNvSpPr txBox="1">
            <a:spLocks noChangeArrowheads="1"/>
          </p:cNvSpPr>
          <p:nvPr/>
        </p:nvSpPr>
        <p:spPr bwMode="auto">
          <a:xfrm rot="455020">
            <a:off x="5730875" y="2214563"/>
            <a:ext cx="23923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eaLnBrk="1" hangingPunct="1"/>
            <a:r>
              <a:rPr lang="fr-FR" altLang="fr-FR" sz="3200">
                <a:solidFill>
                  <a:prstClr val="black"/>
                </a:solidFill>
              </a:rPr>
              <a:t>BIENVENUE</a:t>
            </a:r>
          </a:p>
        </p:txBody>
      </p:sp>
    </p:spTree>
    <p:extLst>
      <p:ext uri="{BB962C8B-B14F-4D97-AF65-F5344CB8AC3E}">
        <p14:creationId xmlns:p14="http://schemas.microsoft.com/office/powerpoint/2010/main" val="2360325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 poursuivis</a:t>
            </a:r>
            <a:endParaRPr lang="fr-FR" dirty="0"/>
          </a:p>
        </p:txBody>
      </p:sp>
      <p:sp>
        <p:nvSpPr>
          <p:cNvPr id="3" name="Espace réservé du texte 2"/>
          <p:cNvSpPr>
            <a:spLocks noGrp="1"/>
          </p:cNvSpPr>
          <p:nvPr>
            <p:ph type="body" idx="1"/>
          </p:nvPr>
        </p:nvSpPr>
        <p:spPr>
          <a:xfrm>
            <a:off x="1244326" y="1406526"/>
            <a:ext cx="7772400" cy="3772446"/>
          </a:xfrm>
        </p:spPr>
        <p:txBody>
          <a:bodyPr/>
          <a:lstStyle/>
          <a:p>
            <a:pPr marL="342900" indent="-342900">
              <a:buFont typeface="Arial" panose="020B0604020202020204" pitchFamily="34" charset="0"/>
              <a:buChar char="•"/>
            </a:pPr>
            <a:r>
              <a:rPr lang="fr-FR" dirty="0" smtClean="0"/>
              <a:t>Améliorer la lisibilité de nos actions</a:t>
            </a:r>
          </a:p>
          <a:p>
            <a:pPr marL="342900" indent="-342900">
              <a:buFont typeface="Arial" panose="020B0604020202020204" pitchFamily="34" charset="0"/>
              <a:buChar char="•"/>
            </a:pPr>
            <a:r>
              <a:rPr lang="fr-FR" dirty="0"/>
              <a:t>Elargir la palette des actions de surveillance</a:t>
            </a:r>
          </a:p>
          <a:p>
            <a:pPr marL="342900" indent="-342900">
              <a:buFont typeface="Arial" panose="020B0604020202020204" pitchFamily="34" charset="0"/>
              <a:buChar char="•"/>
            </a:pPr>
            <a:r>
              <a:rPr lang="fr-FR" dirty="0" smtClean="0"/>
              <a:t>Rendre la surveillance plus progressive, plus adaptée</a:t>
            </a:r>
          </a:p>
          <a:p>
            <a:pPr marL="342900" indent="-342900">
              <a:buFont typeface="Arial" panose="020B0604020202020204" pitchFamily="34" charset="0"/>
              <a:buChar char="•"/>
            </a:pPr>
            <a:r>
              <a:rPr lang="fr-FR" dirty="0" smtClean="0"/>
              <a:t>Assurer l’égalité de traitement entre organismes</a:t>
            </a:r>
          </a:p>
          <a:p>
            <a:pPr marL="342900" indent="-342900">
              <a:buFont typeface="Arial" panose="020B0604020202020204" pitchFamily="34" charset="0"/>
              <a:buChar char="•"/>
            </a:pPr>
            <a:r>
              <a:rPr lang="fr-FR" dirty="0" smtClean="0"/>
              <a:t>Nous donner collectivement une meilleure visibilité sur les actions menées</a:t>
            </a:r>
          </a:p>
          <a:p>
            <a:pPr marL="342900" indent="-342900">
              <a:buFont typeface="Arial" panose="020B0604020202020204" pitchFamily="34" charset="0"/>
              <a:buChar char="•"/>
            </a:pPr>
            <a:r>
              <a:rPr lang="fr-FR" dirty="0" smtClean="0"/>
              <a:t>Faciliter l’exploitation des résultats et le retour d’expérience</a:t>
            </a:r>
          </a:p>
          <a:p>
            <a:pPr marL="342900" indent="-342900">
              <a:buFont typeface="Arial" panose="020B0604020202020204" pitchFamily="34" charset="0"/>
              <a:buChar char="•"/>
            </a:pPr>
            <a:r>
              <a:rPr lang="fr-FR" dirty="0" smtClean="0"/>
              <a:t>Préparer les évolutions ultérieures</a:t>
            </a:r>
            <a:endParaRPr lang="fr-FR" dirty="0"/>
          </a:p>
        </p:txBody>
      </p:sp>
    </p:spTree>
    <p:extLst>
      <p:ext uri="{BB962C8B-B14F-4D97-AF65-F5344CB8AC3E}">
        <p14:creationId xmlns:p14="http://schemas.microsoft.com/office/powerpoint/2010/main" val="2304231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GT « ROSATO »</a:t>
            </a:r>
            <a:endParaRPr lang="fr-FR" dirty="0"/>
          </a:p>
        </p:txBody>
      </p:sp>
      <p:sp>
        <p:nvSpPr>
          <p:cNvPr id="3" name="Espace réservé du texte 2"/>
          <p:cNvSpPr>
            <a:spLocks noGrp="1"/>
          </p:cNvSpPr>
          <p:nvPr>
            <p:ph type="body" idx="1"/>
          </p:nvPr>
        </p:nvSpPr>
        <p:spPr>
          <a:xfrm>
            <a:off x="1244326" y="1179871"/>
            <a:ext cx="7772400" cy="4328652"/>
          </a:xfrm>
        </p:spPr>
        <p:txBody>
          <a:bodyPr>
            <a:normAutofit/>
          </a:bodyPr>
          <a:lstStyle/>
          <a:p>
            <a:pPr>
              <a:defRPr/>
            </a:pPr>
            <a:r>
              <a:rPr lang="fr-FR" sz="2600" b="1" dirty="0">
                <a:solidFill>
                  <a:schemeClr val="tx1"/>
                </a:solidFill>
              </a:rPr>
              <a:t>R</a:t>
            </a:r>
            <a:r>
              <a:rPr lang="fr-FR" dirty="0">
                <a:solidFill>
                  <a:schemeClr val="tx1"/>
                </a:solidFill>
              </a:rPr>
              <a:t>éingénierie de l’</a:t>
            </a:r>
            <a:r>
              <a:rPr lang="fr-FR" sz="2600" b="1" dirty="0">
                <a:solidFill>
                  <a:schemeClr val="tx1"/>
                </a:solidFill>
              </a:rPr>
              <a:t>O</a:t>
            </a:r>
            <a:r>
              <a:rPr lang="fr-FR" dirty="0">
                <a:solidFill>
                  <a:schemeClr val="tx1"/>
                </a:solidFill>
              </a:rPr>
              <a:t>rganisation de la </a:t>
            </a:r>
            <a:r>
              <a:rPr lang="fr-FR" sz="2600" b="1" dirty="0">
                <a:solidFill>
                  <a:schemeClr val="tx1"/>
                </a:solidFill>
              </a:rPr>
              <a:t>S</a:t>
            </a:r>
            <a:r>
              <a:rPr lang="fr-FR" dirty="0">
                <a:solidFill>
                  <a:schemeClr val="tx1"/>
                </a:solidFill>
              </a:rPr>
              <a:t>urveillance des </a:t>
            </a:r>
            <a:r>
              <a:rPr lang="fr-FR" sz="2600" b="1" dirty="0">
                <a:solidFill>
                  <a:schemeClr val="tx1"/>
                </a:solidFill>
              </a:rPr>
              <a:t>ATO</a:t>
            </a:r>
            <a:r>
              <a:rPr lang="fr-FR" dirty="0">
                <a:solidFill>
                  <a:schemeClr val="tx1"/>
                </a:solidFill>
              </a:rPr>
              <a:t>:</a:t>
            </a:r>
          </a:p>
          <a:p>
            <a:pPr marL="342900" indent="-342900" algn="ctr">
              <a:buFont typeface="Arial" panose="020B0604020202020204" pitchFamily="34" charset="0"/>
              <a:buChar char="•"/>
              <a:defRPr/>
            </a:pPr>
            <a:endParaRPr lang="fr-FR" dirty="0">
              <a:solidFill>
                <a:schemeClr val="tx1"/>
              </a:solidFill>
            </a:endParaRPr>
          </a:p>
          <a:p>
            <a:pPr marL="342900" indent="-342900">
              <a:buFont typeface="Arial" panose="020B0604020202020204" pitchFamily="34" charset="0"/>
              <a:buChar char="•"/>
              <a:defRPr/>
            </a:pPr>
            <a:r>
              <a:rPr lang="fr-FR" dirty="0">
                <a:solidFill>
                  <a:schemeClr val="tx1"/>
                </a:solidFill>
              </a:rPr>
              <a:t>Définir les </a:t>
            </a:r>
            <a:r>
              <a:rPr lang="fr-FR" b="1" dirty="0">
                <a:solidFill>
                  <a:schemeClr val="tx1"/>
                </a:solidFill>
              </a:rPr>
              <a:t>nouvelles dispositions </a:t>
            </a:r>
            <a:r>
              <a:rPr lang="fr-FR" dirty="0">
                <a:solidFill>
                  <a:schemeClr val="tx1"/>
                </a:solidFill>
              </a:rPr>
              <a:t>pour la </a:t>
            </a:r>
            <a:r>
              <a:rPr lang="fr-FR" b="1" dirty="0">
                <a:solidFill>
                  <a:schemeClr val="tx1"/>
                </a:solidFill>
              </a:rPr>
              <a:t>surveillance</a:t>
            </a:r>
            <a:r>
              <a:rPr lang="fr-FR" dirty="0">
                <a:solidFill>
                  <a:schemeClr val="tx1"/>
                </a:solidFill>
              </a:rPr>
              <a:t> des ATO applicables à compter de 2019</a:t>
            </a:r>
          </a:p>
          <a:p>
            <a:pPr>
              <a:defRPr/>
            </a:pPr>
            <a:endParaRPr lang="fr-FR" dirty="0">
              <a:solidFill>
                <a:schemeClr val="tx1"/>
              </a:solidFill>
            </a:endParaRPr>
          </a:p>
          <a:p>
            <a:pPr marL="342900" indent="-342900">
              <a:buFont typeface="Arial" panose="020B0604020202020204" pitchFamily="34" charset="0"/>
              <a:buChar char="•"/>
              <a:defRPr/>
            </a:pPr>
            <a:r>
              <a:rPr lang="fr-FR" dirty="0" smtClean="0">
                <a:solidFill>
                  <a:schemeClr val="tx1"/>
                </a:solidFill>
              </a:rPr>
              <a:t>Organiser </a:t>
            </a:r>
            <a:r>
              <a:rPr lang="fr-FR" dirty="0">
                <a:solidFill>
                  <a:schemeClr val="tx1"/>
                </a:solidFill>
              </a:rPr>
              <a:t>en 2018 la </a:t>
            </a:r>
            <a:r>
              <a:rPr lang="fr-FR" b="1" dirty="0">
                <a:solidFill>
                  <a:schemeClr val="tx1"/>
                </a:solidFill>
              </a:rPr>
              <a:t>conduite du changement </a:t>
            </a:r>
            <a:r>
              <a:rPr lang="fr-FR" dirty="0">
                <a:solidFill>
                  <a:schemeClr val="tx1"/>
                </a:solidFill>
              </a:rPr>
              <a:t>nécessaire à leur mise en œuvre</a:t>
            </a:r>
          </a:p>
          <a:p>
            <a:pPr marL="342900" indent="-342900">
              <a:buFont typeface="Arial" panose="020B0604020202020204" pitchFamily="34" charset="0"/>
              <a:buChar char="•"/>
              <a:defRPr/>
            </a:pPr>
            <a:endParaRPr lang="fr-FR" dirty="0">
              <a:solidFill>
                <a:schemeClr val="tx1"/>
              </a:solidFill>
            </a:endParaRPr>
          </a:p>
          <a:p>
            <a:pPr>
              <a:defRPr/>
            </a:pPr>
            <a:r>
              <a:rPr lang="fr-FR" sz="1800" dirty="0" smtClean="0">
                <a:solidFill>
                  <a:srgbClr val="7030A0"/>
                </a:solidFill>
              </a:rPr>
              <a:t>Mobilisation progressive de l’ensemble des intervenants DSAC</a:t>
            </a:r>
            <a:endParaRPr lang="fr-FR" sz="1800" dirty="0">
              <a:solidFill>
                <a:srgbClr val="7030A0"/>
              </a:solidFill>
            </a:endParaRPr>
          </a:p>
        </p:txBody>
      </p:sp>
    </p:spTree>
    <p:extLst>
      <p:ext uri="{BB962C8B-B14F-4D97-AF65-F5344CB8AC3E}">
        <p14:creationId xmlns:p14="http://schemas.microsoft.com/office/powerpoint/2010/main" val="3552458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Principaux livrables</a:t>
            </a:r>
            <a:endParaRPr lang="fr-FR" dirty="0"/>
          </a:p>
        </p:txBody>
      </p:sp>
      <p:sp>
        <p:nvSpPr>
          <p:cNvPr id="3" name="Espace réservé du texte 2"/>
          <p:cNvSpPr>
            <a:spLocks noGrp="1"/>
          </p:cNvSpPr>
          <p:nvPr>
            <p:ph type="body" idx="1"/>
          </p:nvPr>
        </p:nvSpPr>
        <p:spPr>
          <a:xfrm>
            <a:off x="1150883" y="1406526"/>
            <a:ext cx="7865843" cy="3772446"/>
          </a:xfrm>
        </p:spPr>
        <p:txBody>
          <a:bodyPr/>
          <a:lstStyle/>
          <a:p>
            <a:pPr marL="342900" indent="-342900">
              <a:buFont typeface="Arial" panose="020B0604020202020204" pitchFamily="34" charset="0"/>
              <a:buChar char="•"/>
            </a:pPr>
            <a:r>
              <a:rPr lang="fr-FR" dirty="0" smtClean="0"/>
              <a:t>Les caractéristiques détaillées des ATO: la </a:t>
            </a:r>
            <a:r>
              <a:rPr lang="fr-FR" b="1" dirty="0" smtClean="0">
                <a:solidFill>
                  <a:srgbClr val="7030A0"/>
                </a:solidFill>
              </a:rPr>
              <a:t>cartographie</a:t>
            </a:r>
            <a:r>
              <a:rPr lang="fr-FR" dirty="0" smtClean="0"/>
              <a:t> </a:t>
            </a:r>
          </a:p>
          <a:p>
            <a:pPr marL="800100" lvl="1" indent="-342900">
              <a:buFont typeface="Arial" panose="020B0604020202020204" pitchFamily="34" charset="0"/>
              <a:buChar char="•"/>
            </a:pPr>
            <a:r>
              <a:rPr lang="fr-FR" dirty="0" smtClean="0"/>
              <a:t>Mieux connaître les entités à surveiller</a:t>
            </a:r>
          </a:p>
          <a:p>
            <a:pPr marL="800100" lvl="1" indent="-342900">
              <a:buFont typeface="Arial" panose="020B0604020202020204" pitchFamily="34" charset="0"/>
              <a:buChar char="•"/>
            </a:pPr>
            <a:r>
              <a:rPr lang="fr-FR" dirty="0" smtClean="0"/>
              <a:t>Pouvoir adapter sur la durée les processus de surveillance (compétences, méthodes, outils)</a:t>
            </a:r>
          </a:p>
          <a:p>
            <a:pPr marL="342900" indent="-342900">
              <a:buFont typeface="Arial" panose="020B0604020202020204" pitchFamily="34" charset="0"/>
              <a:buChar char="•"/>
            </a:pPr>
            <a:r>
              <a:rPr lang="fr-FR" dirty="0" smtClean="0"/>
              <a:t>Le regroupement des ATO en familles homogènes: la </a:t>
            </a:r>
            <a:r>
              <a:rPr lang="fr-FR" b="1" dirty="0" smtClean="0">
                <a:solidFill>
                  <a:srgbClr val="7030A0"/>
                </a:solidFill>
              </a:rPr>
              <a:t>catégorisation</a:t>
            </a:r>
          </a:p>
          <a:p>
            <a:pPr marL="800100" lvl="1" indent="-342900">
              <a:buFont typeface="Arial" panose="020B0604020202020204" pitchFamily="34" charset="0"/>
              <a:buChar char="•"/>
            </a:pPr>
            <a:r>
              <a:rPr lang="fr-FR" dirty="0" smtClean="0"/>
              <a:t>Identifier les caractéristiques pertinentes pour la surveillance</a:t>
            </a:r>
          </a:p>
          <a:p>
            <a:pPr marL="800100" lvl="1" indent="-342900">
              <a:buFont typeface="Arial" panose="020B0604020202020204" pitchFamily="34" charset="0"/>
              <a:buChar char="•"/>
            </a:pPr>
            <a:r>
              <a:rPr lang="fr-FR" dirty="0" smtClean="0"/>
              <a:t>Faciliter la standardisation et la lisibilité</a:t>
            </a:r>
          </a:p>
          <a:p>
            <a:pPr marL="342900" indent="-342900">
              <a:buFont typeface="Arial" panose="020B0604020202020204" pitchFamily="34" charset="0"/>
              <a:buChar char="•"/>
            </a:pPr>
            <a:r>
              <a:rPr lang="fr-FR" dirty="0" smtClean="0"/>
              <a:t>La définition de la surveillance adaptée: les </a:t>
            </a:r>
            <a:r>
              <a:rPr lang="fr-FR" b="1" dirty="0" smtClean="0">
                <a:solidFill>
                  <a:srgbClr val="7030A0"/>
                </a:solidFill>
              </a:rPr>
              <a:t>postures de surveillance </a:t>
            </a:r>
            <a:r>
              <a:rPr lang="fr-FR" dirty="0" smtClean="0"/>
              <a:t>type</a:t>
            </a:r>
          </a:p>
          <a:p>
            <a:pPr marL="800100" lvl="1" indent="-342900">
              <a:buFont typeface="Arial" panose="020B0604020202020204" pitchFamily="34" charset="0"/>
              <a:buChar char="•"/>
            </a:pPr>
            <a:r>
              <a:rPr lang="fr-FR" dirty="0" smtClean="0"/>
              <a:t>Garantir la standardisation</a:t>
            </a:r>
          </a:p>
          <a:p>
            <a:pPr marL="800100" lvl="1" indent="-342900">
              <a:buFont typeface="Arial" panose="020B0604020202020204" pitchFamily="34" charset="0"/>
              <a:buChar char="•"/>
            </a:pPr>
            <a:r>
              <a:rPr lang="fr-FR" dirty="0" smtClean="0"/>
              <a:t>Mettre en œuvre la progressivité</a:t>
            </a:r>
          </a:p>
        </p:txBody>
      </p:sp>
    </p:spTree>
    <p:extLst>
      <p:ext uri="{BB962C8B-B14F-4D97-AF65-F5344CB8AC3E}">
        <p14:creationId xmlns:p14="http://schemas.microsoft.com/office/powerpoint/2010/main" val="3963163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Cartographie des ATO</a:t>
            </a:r>
            <a:endParaRPr lang="fr-FR" dirty="0"/>
          </a:p>
        </p:txBody>
      </p:sp>
      <p:sp>
        <p:nvSpPr>
          <p:cNvPr id="3" name="Espace réservé du texte 2"/>
          <p:cNvSpPr>
            <a:spLocks noGrp="1"/>
          </p:cNvSpPr>
          <p:nvPr>
            <p:ph type="body" idx="1"/>
          </p:nvPr>
        </p:nvSpPr>
        <p:spPr>
          <a:xfrm>
            <a:off x="1244326" y="1406526"/>
            <a:ext cx="7772400" cy="3725032"/>
          </a:xfrm>
        </p:spPr>
        <p:txBody>
          <a:bodyPr/>
          <a:lstStyle/>
          <a:p>
            <a:pPr marL="342900" indent="-342900">
              <a:buFont typeface="Arial" panose="020B0604020202020204" pitchFamily="34" charset="0"/>
              <a:buChar char="•"/>
            </a:pPr>
            <a:r>
              <a:rPr lang="fr-FR" dirty="0" smtClean="0"/>
              <a:t>Données d’identification (nom, numéro de certificat, siège de l’organisme…)</a:t>
            </a:r>
          </a:p>
          <a:p>
            <a:pPr marL="342900" indent="-342900">
              <a:buFont typeface="Arial" panose="020B0604020202020204" pitchFamily="34" charset="0"/>
              <a:buChar char="•"/>
            </a:pPr>
            <a:r>
              <a:rPr lang="fr-FR" dirty="0" smtClean="0"/>
              <a:t>Données de gestion DSAC (entité en charge, agent en charge…)</a:t>
            </a:r>
          </a:p>
          <a:p>
            <a:pPr marL="342900" indent="-342900">
              <a:buFont typeface="Arial" panose="020B0604020202020204" pitchFamily="34" charset="0"/>
              <a:buChar char="•"/>
            </a:pPr>
            <a:r>
              <a:rPr lang="fr-FR" dirty="0" smtClean="0"/>
              <a:t>Données typologiques (complexité, sections du règlement, organisme CCA, exploitant FSTD…)</a:t>
            </a:r>
          </a:p>
          <a:p>
            <a:pPr marL="342900" indent="-342900">
              <a:buFont typeface="Arial" panose="020B0604020202020204" pitchFamily="34" charset="0"/>
              <a:buChar char="•"/>
            </a:pPr>
            <a:r>
              <a:rPr lang="fr-FR" dirty="0" smtClean="0"/>
              <a:t>Données opérationnelles</a:t>
            </a:r>
          </a:p>
          <a:p>
            <a:pPr marL="800100" lvl="1" indent="-342900">
              <a:buFont typeface="Arial" panose="020B0604020202020204" pitchFamily="34" charset="0"/>
              <a:buChar char="•"/>
            </a:pPr>
            <a:r>
              <a:rPr lang="fr-FR" dirty="0" smtClean="0"/>
              <a:t>Sites et localisation (F, UE, hors UE)</a:t>
            </a:r>
          </a:p>
          <a:p>
            <a:pPr marL="800100" lvl="1" indent="-342900">
              <a:buFont typeface="Arial" panose="020B0604020202020204" pitchFamily="34" charset="0"/>
              <a:buChar char="•"/>
            </a:pPr>
            <a:r>
              <a:rPr lang="fr-FR" dirty="0" smtClean="0"/>
              <a:t>Types et nombres d’aéronefs utilisés</a:t>
            </a:r>
          </a:p>
          <a:p>
            <a:pPr marL="800100" lvl="1" indent="-342900">
              <a:buFont typeface="Arial" panose="020B0604020202020204" pitchFamily="34" charset="0"/>
              <a:buChar char="•"/>
            </a:pPr>
            <a:r>
              <a:rPr lang="fr-FR" dirty="0" smtClean="0"/>
              <a:t>Nombre d’élèves et d’instructeurs</a:t>
            </a:r>
          </a:p>
          <a:p>
            <a:pPr marL="342900" indent="-342900">
              <a:buFont typeface="Arial" panose="020B0604020202020204" pitchFamily="34" charset="0"/>
              <a:buChar char="•"/>
            </a:pPr>
            <a:r>
              <a:rPr lang="fr-FR" dirty="0" smtClean="0"/>
              <a:t>Données relatives aux formations délivrées</a:t>
            </a:r>
          </a:p>
          <a:p>
            <a:pPr marL="342900" indent="-342900">
              <a:buFont typeface="Arial" panose="020B0604020202020204" pitchFamily="34" charset="0"/>
              <a:buChar char="•"/>
            </a:pPr>
            <a:r>
              <a:rPr lang="fr-FR" dirty="0" smtClean="0"/>
              <a:t>Données relatives  aux opérations connexes (CAT, SPO, NCC…)</a:t>
            </a:r>
            <a:endParaRPr lang="fr-FR" dirty="0"/>
          </a:p>
        </p:txBody>
      </p:sp>
    </p:spTree>
    <p:extLst>
      <p:ext uri="{BB962C8B-B14F-4D97-AF65-F5344CB8AC3E}">
        <p14:creationId xmlns:p14="http://schemas.microsoft.com/office/powerpoint/2010/main" val="1416167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4326" y="246855"/>
            <a:ext cx="7772400" cy="754255"/>
          </a:xfrm>
        </p:spPr>
        <p:txBody>
          <a:bodyPr/>
          <a:lstStyle/>
          <a:p>
            <a:r>
              <a:rPr lang="fr-FR" dirty="0" smtClean="0"/>
              <a:t>			Catégorisation des ATO  </a:t>
            </a:r>
            <a:r>
              <a:rPr lang="fr-FR" sz="2400" i="1" dirty="0" smtClean="0"/>
              <a:t>1/2</a:t>
            </a:r>
            <a:endParaRPr lang="fr-FR" sz="2400" i="1" dirty="0"/>
          </a:p>
        </p:txBody>
      </p:sp>
      <p:sp>
        <p:nvSpPr>
          <p:cNvPr id="3" name="Espace réservé du texte 2"/>
          <p:cNvSpPr>
            <a:spLocks noGrp="1"/>
          </p:cNvSpPr>
          <p:nvPr>
            <p:ph type="body" idx="1"/>
          </p:nvPr>
        </p:nvSpPr>
        <p:spPr>
          <a:xfrm>
            <a:off x="1126085" y="1150883"/>
            <a:ext cx="7772400" cy="4341376"/>
          </a:xfrm>
        </p:spPr>
        <p:txBody>
          <a:bodyPr anchor="t" anchorCtr="0"/>
          <a:lstStyle/>
          <a:p>
            <a:r>
              <a:rPr lang="fr-FR" b="1" dirty="0">
                <a:solidFill>
                  <a:schemeClr val="tx1"/>
                </a:solidFill>
              </a:rPr>
              <a:t>GROUPE 1</a:t>
            </a:r>
            <a:r>
              <a:rPr lang="fr-FR" b="1" dirty="0"/>
              <a:t> – ATO (</a:t>
            </a:r>
            <a:r>
              <a:rPr lang="fr-FR" b="1" dirty="0">
                <a:solidFill>
                  <a:schemeClr val="tx1"/>
                </a:solidFill>
              </a:rPr>
              <a:t>A</a:t>
            </a:r>
            <a:r>
              <a:rPr lang="fr-FR" b="1" dirty="0"/>
              <a:t>)  effectuant la majorité de leurs formations pour le compte de la compagnie/société de travail aérien à laquelle ils sont adossés </a:t>
            </a:r>
            <a:endParaRPr lang="fr-FR" dirty="0"/>
          </a:p>
          <a:p>
            <a:r>
              <a:rPr lang="fr-FR" b="1" dirty="0">
                <a:solidFill>
                  <a:schemeClr val="tx1"/>
                </a:solidFill>
              </a:rPr>
              <a:t>GROUPE 1bis </a:t>
            </a:r>
            <a:r>
              <a:rPr lang="fr-FR" b="1" dirty="0"/>
              <a:t>-</a:t>
            </a:r>
            <a:r>
              <a:rPr lang="fr-FR" dirty="0"/>
              <a:t> </a:t>
            </a:r>
            <a:r>
              <a:rPr lang="fr-FR" b="1" dirty="0"/>
              <a:t>ATO (</a:t>
            </a:r>
            <a:r>
              <a:rPr lang="fr-FR" b="1" dirty="0">
                <a:solidFill>
                  <a:schemeClr val="tx1"/>
                </a:solidFill>
              </a:rPr>
              <a:t>H</a:t>
            </a:r>
            <a:r>
              <a:rPr lang="fr-FR" b="1" dirty="0"/>
              <a:t>) effectuant la majorité de leurs formations pour le compte de la compagnie/société de travail aérien à laquelle ils sont </a:t>
            </a:r>
            <a:r>
              <a:rPr lang="fr-FR" b="1" dirty="0" smtClean="0"/>
              <a:t>adossés</a:t>
            </a:r>
          </a:p>
          <a:p>
            <a:endParaRPr lang="fr-FR" b="1" dirty="0"/>
          </a:p>
          <a:p>
            <a:r>
              <a:rPr lang="en-GB" b="1" dirty="0">
                <a:solidFill>
                  <a:schemeClr val="tx1"/>
                </a:solidFill>
              </a:rPr>
              <a:t>GROUPE 2</a:t>
            </a:r>
            <a:r>
              <a:rPr lang="en-GB" b="1" dirty="0"/>
              <a:t> - ATO ORA .</a:t>
            </a:r>
            <a:r>
              <a:rPr lang="en-GB" b="1" dirty="0" smtClean="0"/>
              <a:t>GEN.200 </a:t>
            </a:r>
            <a:r>
              <a:rPr lang="en-GB" b="1" dirty="0"/>
              <a:t>c</a:t>
            </a:r>
            <a:r>
              <a:rPr lang="en-GB" b="1" dirty="0" smtClean="0"/>
              <a:t>): LAPL, PPL, SPL, BPL</a:t>
            </a:r>
          </a:p>
          <a:p>
            <a:endParaRPr lang="fr-FR" dirty="0" smtClean="0"/>
          </a:p>
          <a:p>
            <a:r>
              <a:rPr lang="fr-FR" b="1" dirty="0">
                <a:solidFill>
                  <a:schemeClr val="tx1"/>
                </a:solidFill>
              </a:rPr>
              <a:t>GROUPE 3</a:t>
            </a:r>
            <a:r>
              <a:rPr lang="fr-FR" b="1" dirty="0"/>
              <a:t> - ATO - Formation </a:t>
            </a:r>
            <a:r>
              <a:rPr lang="fr-FR" b="1" dirty="0" smtClean="0"/>
              <a:t>théorique: pas d’A/C, ni FSTD</a:t>
            </a:r>
          </a:p>
          <a:p>
            <a:r>
              <a:rPr lang="fr-FR" b="1" dirty="0">
                <a:solidFill>
                  <a:schemeClr val="tx1"/>
                </a:solidFill>
              </a:rPr>
              <a:t>GROUPE 3 </a:t>
            </a:r>
            <a:r>
              <a:rPr lang="fr-FR" b="1" dirty="0" smtClean="0">
                <a:solidFill>
                  <a:schemeClr val="tx1"/>
                </a:solidFill>
              </a:rPr>
              <a:t>bis </a:t>
            </a:r>
            <a:r>
              <a:rPr lang="fr-FR" b="1" dirty="0"/>
              <a:t>– ATO / Exploitants </a:t>
            </a:r>
            <a:r>
              <a:rPr lang="fr-FR" b="1" dirty="0" smtClean="0"/>
              <a:t>FSTD, mais pas d’A/C</a:t>
            </a:r>
            <a:endParaRPr lang="fr-FR" dirty="0"/>
          </a:p>
        </p:txBody>
      </p:sp>
    </p:spTree>
    <p:extLst>
      <p:ext uri="{BB962C8B-B14F-4D97-AF65-F5344CB8AC3E}">
        <p14:creationId xmlns:p14="http://schemas.microsoft.com/office/powerpoint/2010/main" val="633481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244326" y="1406526"/>
            <a:ext cx="7772400" cy="4079874"/>
          </a:xfrm>
        </p:spPr>
        <p:txBody>
          <a:bodyPr anchor="t" anchorCtr="0"/>
          <a:lstStyle/>
          <a:p>
            <a:r>
              <a:rPr lang="fr-FR" b="1" dirty="0">
                <a:solidFill>
                  <a:schemeClr val="tx1"/>
                </a:solidFill>
              </a:rPr>
              <a:t>GROUPE 4</a:t>
            </a:r>
            <a:r>
              <a:rPr lang="fr-FR" b="1" dirty="0"/>
              <a:t> - Écoles de formation aux licences </a:t>
            </a:r>
            <a:r>
              <a:rPr lang="fr-FR" b="1" dirty="0">
                <a:solidFill>
                  <a:schemeClr val="tx1"/>
                </a:solidFill>
              </a:rPr>
              <a:t>professionnelles</a:t>
            </a:r>
            <a:r>
              <a:rPr lang="fr-FR" b="1" dirty="0"/>
              <a:t> (avion et hélicoptère) </a:t>
            </a:r>
            <a:r>
              <a:rPr lang="fr-FR" b="1" dirty="0">
                <a:solidFill>
                  <a:schemeClr val="tx1"/>
                </a:solidFill>
              </a:rPr>
              <a:t>MONO</a:t>
            </a:r>
            <a:r>
              <a:rPr lang="fr-FR" b="1" dirty="0"/>
              <a:t> </a:t>
            </a:r>
            <a:r>
              <a:rPr lang="fr-FR" b="1" dirty="0" smtClean="0"/>
              <a:t>site</a:t>
            </a:r>
          </a:p>
          <a:p>
            <a:r>
              <a:rPr lang="fr-FR" b="1" dirty="0">
                <a:solidFill>
                  <a:schemeClr val="tx1"/>
                </a:solidFill>
              </a:rPr>
              <a:t>GROUPE 4bis</a:t>
            </a:r>
            <a:r>
              <a:rPr lang="fr-FR" b="1" dirty="0"/>
              <a:t> - Écoles de formation aux licences </a:t>
            </a:r>
            <a:r>
              <a:rPr lang="fr-FR" b="1" dirty="0">
                <a:solidFill>
                  <a:schemeClr val="tx1"/>
                </a:solidFill>
              </a:rPr>
              <a:t>professionnelles</a:t>
            </a:r>
            <a:r>
              <a:rPr lang="fr-FR" b="1" dirty="0"/>
              <a:t> (avion et hélicoptère) </a:t>
            </a:r>
            <a:r>
              <a:rPr lang="fr-FR" b="1" dirty="0">
                <a:solidFill>
                  <a:schemeClr val="tx1"/>
                </a:solidFill>
              </a:rPr>
              <a:t>MULTI</a:t>
            </a:r>
            <a:r>
              <a:rPr lang="fr-FR" b="1" dirty="0"/>
              <a:t> </a:t>
            </a:r>
            <a:r>
              <a:rPr lang="fr-FR" b="1" dirty="0" smtClean="0"/>
              <a:t>sites</a:t>
            </a:r>
          </a:p>
          <a:p>
            <a:endParaRPr lang="fr-FR" b="1" dirty="0"/>
          </a:p>
          <a:p>
            <a:r>
              <a:rPr lang="fr-FR" b="1" dirty="0">
                <a:solidFill>
                  <a:schemeClr val="tx1"/>
                </a:solidFill>
              </a:rPr>
              <a:t>GROUPE 5</a:t>
            </a:r>
            <a:r>
              <a:rPr lang="fr-FR" b="1" dirty="0"/>
              <a:t> – Constructeurs, Etatiques, Fédérations, cas particuliers</a:t>
            </a:r>
            <a:endParaRPr lang="fr-FR" dirty="0"/>
          </a:p>
          <a:p>
            <a:endParaRPr lang="fr-FR" dirty="0"/>
          </a:p>
          <a:p>
            <a:endParaRPr lang="fr-FR" dirty="0"/>
          </a:p>
          <a:p>
            <a:endParaRPr lang="fr-FR" dirty="0" smtClean="0"/>
          </a:p>
          <a:p>
            <a:endParaRPr lang="fr-FR" dirty="0"/>
          </a:p>
        </p:txBody>
      </p:sp>
      <p:sp>
        <p:nvSpPr>
          <p:cNvPr id="4" name="Titre 1"/>
          <p:cNvSpPr>
            <a:spLocks noGrp="1"/>
          </p:cNvSpPr>
          <p:nvPr>
            <p:ph type="title"/>
          </p:nvPr>
        </p:nvSpPr>
        <p:spPr>
          <a:xfrm>
            <a:off x="1244326" y="254314"/>
            <a:ext cx="7772400" cy="715265"/>
          </a:xfrm>
        </p:spPr>
        <p:txBody>
          <a:bodyPr/>
          <a:lstStyle/>
          <a:p>
            <a:r>
              <a:rPr lang="fr-FR" dirty="0" smtClean="0"/>
              <a:t>			Catégorisation des ATO </a:t>
            </a:r>
            <a:r>
              <a:rPr lang="fr-FR" sz="2400" i="1" dirty="0" smtClean="0"/>
              <a:t>2/2</a:t>
            </a:r>
            <a:endParaRPr lang="fr-FR" sz="2400" i="1" dirty="0"/>
          </a:p>
        </p:txBody>
      </p:sp>
      <p:graphicFrame>
        <p:nvGraphicFramePr>
          <p:cNvPr id="6" name="Tableau 5"/>
          <p:cNvGraphicFramePr>
            <a:graphicFrameLocks noGrp="1"/>
          </p:cNvGraphicFramePr>
          <p:nvPr>
            <p:extLst>
              <p:ext uri="{D42A27DB-BD31-4B8C-83A1-F6EECF244321}">
                <p14:modId xmlns:p14="http://schemas.microsoft.com/office/powerpoint/2010/main" val="3798947214"/>
              </p:ext>
            </p:extLst>
          </p:nvPr>
        </p:nvGraphicFramePr>
        <p:xfrm>
          <a:off x="2005943" y="4461641"/>
          <a:ext cx="5321300" cy="436245"/>
        </p:xfrm>
        <a:graphic>
          <a:graphicData uri="http://schemas.openxmlformats.org/drawingml/2006/table">
            <a:tbl>
              <a:tblPr>
                <a:tableStyleId>{5C22544A-7EE6-4342-B048-85BDC9FD1C3A}</a:tableStyleId>
              </a:tblPr>
              <a:tblGrid>
                <a:gridCol w="964624"/>
                <a:gridCol w="1094722"/>
                <a:gridCol w="1129626"/>
                <a:gridCol w="1129626"/>
                <a:gridCol w="1002702"/>
              </a:tblGrid>
              <a:tr h="386256">
                <a:tc>
                  <a:txBody>
                    <a:bodyPr/>
                    <a:lstStyle/>
                    <a:p>
                      <a:pPr algn="ctr" fontAlgn="ctr"/>
                      <a:r>
                        <a:rPr lang="pt-BR" sz="1400" u="none" strike="noStrike" dirty="0">
                          <a:effectLst/>
                        </a:rPr>
                        <a:t>19 G1 (A)                    3 </a:t>
                      </a:r>
                      <a:r>
                        <a:rPr lang="pt-BR" sz="1400" u="none" strike="noStrike" dirty="0" smtClean="0">
                          <a:effectLst/>
                        </a:rPr>
                        <a:t>G1 bis </a:t>
                      </a:r>
                      <a:r>
                        <a:rPr lang="pt-BR" sz="1400" u="none" strike="noStrike" dirty="0">
                          <a:effectLst/>
                        </a:rPr>
                        <a:t>(H)</a:t>
                      </a:r>
                      <a:endParaRPr lang="pt-BR" sz="1400" b="0" i="0" u="none" strike="noStrike" dirty="0">
                        <a:solidFill>
                          <a:srgbClr val="000000"/>
                        </a:solidFill>
                        <a:effectLst/>
                        <a:latin typeface="Calibri"/>
                      </a:endParaRPr>
                    </a:p>
                  </a:txBody>
                  <a:tcPr marL="9525" marR="9525" marT="9525" marB="0" anchor="ctr"/>
                </a:tc>
                <a:tc>
                  <a:txBody>
                    <a:bodyPr/>
                    <a:lstStyle/>
                    <a:p>
                      <a:pPr algn="ctr" fontAlgn="ctr"/>
                      <a:r>
                        <a:rPr lang="fr-FR" sz="1400" u="none" strike="noStrike">
                          <a:effectLst/>
                        </a:rPr>
                        <a:t>124 G2</a:t>
                      </a:r>
                      <a:endParaRPr lang="fr-FR" sz="1400" b="0" i="0" u="none" strike="noStrike">
                        <a:solidFill>
                          <a:srgbClr val="000000"/>
                        </a:solidFill>
                        <a:effectLst/>
                        <a:latin typeface="Calibri"/>
                      </a:endParaRPr>
                    </a:p>
                  </a:txBody>
                  <a:tcPr marL="9525" marR="9525" marT="9525" marB="0" anchor="ctr"/>
                </a:tc>
                <a:tc>
                  <a:txBody>
                    <a:bodyPr/>
                    <a:lstStyle/>
                    <a:p>
                      <a:pPr algn="ctr" fontAlgn="ctr"/>
                      <a:r>
                        <a:rPr lang="de-DE" sz="1400" u="none" strike="noStrike">
                          <a:effectLst/>
                        </a:rPr>
                        <a:t>7 G3                     4 G3 bis</a:t>
                      </a:r>
                      <a:endParaRPr lang="de-DE" sz="1400" b="0" i="0" u="none" strike="noStrike">
                        <a:solidFill>
                          <a:srgbClr val="000000"/>
                        </a:solidFill>
                        <a:effectLst/>
                        <a:latin typeface="Calibri"/>
                      </a:endParaRPr>
                    </a:p>
                  </a:txBody>
                  <a:tcPr marL="9525" marR="9525" marT="9525" marB="0" anchor="ctr"/>
                </a:tc>
                <a:tc>
                  <a:txBody>
                    <a:bodyPr/>
                    <a:lstStyle/>
                    <a:p>
                      <a:pPr algn="ctr" fontAlgn="ctr"/>
                      <a:r>
                        <a:rPr lang="fr-FR" sz="1400" u="none" strike="noStrike">
                          <a:effectLst/>
                        </a:rPr>
                        <a:t>30 G4 Mono S 13 G4 Multi S</a:t>
                      </a:r>
                      <a:endParaRPr lang="fr-FR" sz="1400" b="0" i="0" u="none" strike="noStrike">
                        <a:solidFill>
                          <a:srgbClr val="000000"/>
                        </a:solidFill>
                        <a:effectLst/>
                        <a:latin typeface="Calibri"/>
                      </a:endParaRPr>
                    </a:p>
                  </a:txBody>
                  <a:tcPr marL="9525" marR="9525" marT="9525" marB="0" anchor="ctr"/>
                </a:tc>
                <a:tc>
                  <a:txBody>
                    <a:bodyPr/>
                    <a:lstStyle/>
                    <a:p>
                      <a:pPr algn="ctr" fontAlgn="ctr"/>
                      <a:r>
                        <a:rPr lang="fr-FR" sz="1400" u="none" strike="noStrike" dirty="0">
                          <a:effectLst/>
                        </a:rPr>
                        <a:t>18 G5</a:t>
                      </a:r>
                      <a:endParaRPr lang="fr-FR" sz="1400" b="0" i="0" u="none" strike="noStrike" dirty="0">
                        <a:solidFill>
                          <a:srgbClr val="000000"/>
                        </a:solidFill>
                        <a:effectLst/>
                        <a:latin typeface="Calibri"/>
                      </a:endParaRPr>
                    </a:p>
                  </a:txBody>
                  <a:tcPr marL="9525" marR="9525" marT="9525" marB="0" anchor="ct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05381959"/>
              </p:ext>
            </p:extLst>
          </p:nvPr>
        </p:nvGraphicFramePr>
        <p:xfrm>
          <a:off x="3460750" y="3854668"/>
          <a:ext cx="2222500" cy="436245"/>
        </p:xfrm>
        <a:graphic>
          <a:graphicData uri="http://schemas.openxmlformats.org/drawingml/2006/table">
            <a:tbl>
              <a:tblPr>
                <a:tableStyleId>{5C22544A-7EE6-4342-B048-85BDC9FD1C3A}</a:tableStyleId>
              </a:tblPr>
              <a:tblGrid>
                <a:gridCol w="1093812"/>
                <a:gridCol w="1128688"/>
              </a:tblGrid>
              <a:tr h="299545">
                <a:tc>
                  <a:txBody>
                    <a:bodyPr/>
                    <a:lstStyle/>
                    <a:p>
                      <a:pPr algn="ctr" fontAlgn="ctr"/>
                      <a:r>
                        <a:rPr lang="fr-FR" sz="1400" b="1" u="none" strike="noStrike" dirty="0">
                          <a:effectLst/>
                        </a:rPr>
                        <a:t>TOTAL GENERAL</a:t>
                      </a:r>
                      <a:endParaRPr lang="fr-FR" sz="1400" b="1" i="0" u="none" strike="noStrike" dirty="0">
                        <a:solidFill>
                          <a:srgbClr val="FF0000"/>
                        </a:solidFill>
                        <a:effectLst/>
                        <a:latin typeface="Calibri"/>
                      </a:endParaRPr>
                    </a:p>
                  </a:txBody>
                  <a:tcPr marL="9525" marR="9525" marT="9525" marB="0" anchor="ctr"/>
                </a:tc>
                <a:tc>
                  <a:txBody>
                    <a:bodyPr/>
                    <a:lstStyle/>
                    <a:p>
                      <a:pPr algn="ctr" fontAlgn="ctr"/>
                      <a:r>
                        <a:rPr lang="fr-FR" sz="1400" u="none" strike="noStrike" dirty="0">
                          <a:effectLst/>
                        </a:rPr>
                        <a:t>218  ATO</a:t>
                      </a:r>
                      <a:endParaRPr lang="fr-FR" sz="1400" b="1" i="0" u="none" strike="noStrike" dirty="0">
                        <a:solidFill>
                          <a:srgbClr val="FF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976349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Postures de surveillance</a:t>
            </a:r>
            <a:endParaRPr lang="fr-FR" dirty="0"/>
          </a:p>
        </p:txBody>
      </p:sp>
      <p:sp>
        <p:nvSpPr>
          <p:cNvPr id="3" name="Espace réservé du texte 2"/>
          <p:cNvSpPr>
            <a:spLocks noGrp="1"/>
          </p:cNvSpPr>
          <p:nvPr>
            <p:ph type="body" idx="1"/>
          </p:nvPr>
        </p:nvSpPr>
        <p:spPr>
          <a:xfrm>
            <a:off x="1244326" y="1406526"/>
            <a:ext cx="7772400" cy="3629498"/>
          </a:xfrm>
        </p:spPr>
        <p:txBody>
          <a:bodyPr/>
          <a:lstStyle/>
          <a:p>
            <a:pPr marL="342900" indent="-342900">
              <a:buFont typeface="Arial" panose="020B0604020202020204" pitchFamily="34" charset="0"/>
              <a:buChar char="•"/>
            </a:pPr>
            <a:r>
              <a:rPr lang="fr-FR" dirty="0" smtClean="0"/>
              <a:t>A chaque groupe d’ATO, correspond une posture type</a:t>
            </a:r>
          </a:p>
          <a:p>
            <a:pPr marL="342900" indent="-342900">
              <a:buFont typeface="Arial" panose="020B0604020202020204" pitchFamily="34" charset="0"/>
              <a:buChar char="•"/>
            </a:pPr>
            <a:r>
              <a:rPr lang="fr-FR" dirty="0" smtClean="0"/>
              <a:t>Les actes de surveillance sont:</a:t>
            </a:r>
          </a:p>
          <a:p>
            <a:pPr marL="800100" lvl="1" indent="-342900">
              <a:buFont typeface="Arial" panose="020B0604020202020204" pitchFamily="34" charset="0"/>
              <a:buChar char="•"/>
            </a:pPr>
            <a:r>
              <a:rPr lang="fr-FR" dirty="0" smtClean="0"/>
              <a:t>Des audits</a:t>
            </a:r>
          </a:p>
          <a:p>
            <a:pPr marL="800100" lvl="1" indent="-342900">
              <a:buFont typeface="Arial" panose="020B0604020202020204" pitchFamily="34" charset="0"/>
              <a:buChar char="•"/>
            </a:pPr>
            <a:r>
              <a:rPr lang="fr-FR" dirty="0" smtClean="0"/>
              <a:t>Des inspections documentaires</a:t>
            </a:r>
          </a:p>
          <a:p>
            <a:pPr marL="800100" lvl="1" indent="-342900">
              <a:buFont typeface="Arial" panose="020B0604020202020204" pitchFamily="34" charset="0"/>
              <a:buChar char="•"/>
            </a:pPr>
            <a:r>
              <a:rPr lang="fr-FR" dirty="0" smtClean="0"/>
              <a:t>Des inspections des formations (normes d’instruction)</a:t>
            </a:r>
          </a:p>
          <a:p>
            <a:pPr marL="800100" lvl="1" indent="-342900">
              <a:buFont typeface="Arial" panose="020B0604020202020204" pitchFamily="34" charset="0"/>
              <a:buChar char="•"/>
            </a:pPr>
            <a:r>
              <a:rPr lang="fr-FR" dirty="0" smtClean="0"/>
              <a:t>Des actes de substitution</a:t>
            </a:r>
          </a:p>
          <a:p>
            <a:pPr marL="342900" indent="-342900">
              <a:buFont typeface="Arial" panose="020B0604020202020204" pitchFamily="34" charset="0"/>
              <a:buChar char="•"/>
            </a:pPr>
            <a:r>
              <a:rPr lang="fr-FR" dirty="0" smtClean="0"/>
              <a:t>La quantité de surveillance correspondant à la posture type est proportionnelle à l’activité de l’ATO</a:t>
            </a:r>
          </a:p>
          <a:p>
            <a:pPr marL="342900" indent="-342900">
              <a:buFont typeface="Arial" panose="020B0604020202020204" pitchFamily="34" charset="0"/>
              <a:buChar char="•"/>
            </a:pPr>
            <a:r>
              <a:rPr lang="fr-FR" dirty="0" smtClean="0"/>
              <a:t>Des actions de mutualisation sont prévues à fins de standardisation</a:t>
            </a:r>
          </a:p>
        </p:txBody>
      </p:sp>
    </p:spTree>
    <p:extLst>
      <p:ext uri="{BB962C8B-B14F-4D97-AF65-F5344CB8AC3E}">
        <p14:creationId xmlns:p14="http://schemas.microsoft.com/office/powerpoint/2010/main" val="2460299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Mise en œuvre: élaboration du plan de surveillance annuel</a:t>
            </a:r>
            <a:endParaRPr lang="fr-FR" dirty="0"/>
          </a:p>
        </p:txBody>
      </p:sp>
      <p:sp>
        <p:nvSpPr>
          <p:cNvPr id="3" name="Espace réservé du texte 2"/>
          <p:cNvSpPr>
            <a:spLocks noGrp="1"/>
          </p:cNvSpPr>
          <p:nvPr>
            <p:ph type="body" idx="1"/>
          </p:nvPr>
        </p:nvSpPr>
        <p:spPr>
          <a:xfrm>
            <a:off x="1244326" y="1406526"/>
            <a:ext cx="7772400" cy="3847862"/>
          </a:xfrm>
        </p:spPr>
        <p:txBody>
          <a:bodyPr/>
          <a:lstStyle/>
          <a:p>
            <a:pPr marL="342900" indent="-342900">
              <a:buFont typeface="Arial" panose="020B0604020202020204" pitchFamily="34" charset="0"/>
              <a:buChar char="•"/>
            </a:pPr>
            <a:r>
              <a:rPr lang="fr-FR" dirty="0" smtClean="0"/>
              <a:t>Elaboration collective</a:t>
            </a:r>
          </a:p>
          <a:p>
            <a:pPr marL="342900" indent="-342900">
              <a:buFont typeface="Arial" panose="020B0604020202020204" pitchFamily="34" charset="0"/>
              <a:buChar char="•"/>
            </a:pPr>
            <a:r>
              <a:rPr lang="fr-FR" dirty="0" smtClean="0"/>
              <a:t>Sur la base de la posture type</a:t>
            </a:r>
          </a:p>
          <a:p>
            <a:pPr marL="342900" indent="-342900">
              <a:buFont typeface="Arial" panose="020B0604020202020204" pitchFamily="34" charset="0"/>
              <a:buChar char="•"/>
            </a:pPr>
            <a:r>
              <a:rPr lang="fr-FR" dirty="0" smtClean="0"/>
              <a:t>Avec des adaptations justifiées (i.e. résultats de la surveillance passée, évolution des opérations de l’organisme…)</a:t>
            </a:r>
          </a:p>
          <a:p>
            <a:pPr marL="342900" indent="-342900">
              <a:buFont typeface="Arial" panose="020B0604020202020204" pitchFamily="34" charset="0"/>
              <a:buChar char="•"/>
            </a:pPr>
            <a:r>
              <a:rPr lang="fr-FR" dirty="0" smtClean="0"/>
              <a:t>Avec un niveau de détail destiné à faciliter son pilotage ultérieur</a:t>
            </a:r>
          </a:p>
          <a:p>
            <a:pPr marL="342900" indent="-342900">
              <a:buFont typeface="Arial" panose="020B0604020202020204" pitchFamily="34" charset="0"/>
              <a:buChar char="•"/>
            </a:pPr>
            <a:r>
              <a:rPr lang="fr-FR" dirty="0" smtClean="0"/>
              <a:t>En intégrant des axes de surveillance annuels</a:t>
            </a:r>
          </a:p>
          <a:p>
            <a:pPr marL="342900" indent="-342900">
              <a:buFont typeface="Arial" panose="020B0604020202020204" pitchFamily="34" charset="0"/>
              <a:buChar char="•"/>
            </a:pPr>
            <a:endParaRPr lang="fr-FR" dirty="0"/>
          </a:p>
          <a:p>
            <a:endParaRPr lang="fr-FR" dirty="0" smtClean="0"/>
          </a:p>
        </p:txBody>
      </p:sp>
      <p:sp>
        <p:nvSpPr>
          <p:cNvPr id="4" name="Rectangle 3"/>
          <p:cNvSpPr/>
          <p:nvPr/>
        </p:nvSpPr>
        <p:spPr>
          <a:xfrm>
            <a:off x="4203510" y="5527343"/>
            <a:ext cx="4694830" cy="5186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fr-FR" dirty="0" smtClean="0">
                <a:solidFill>
                  <a:srgbClr val="FF0000"/>
                </a:solidFill>
              </a:rPr>
              <a:t>Pendant le dernier </a:t>
            </a:r>
            <a:r>
              <a:rPr lang="fr-FR" dirty="0">
                <a:solidFill>
                  <a:srgbClr val="FF0000"/>
                </a:solidFill>
              </a:rPr>
              <a:t>trimestre de l’année N-1 pour le plan de l’année N</a:t>
            </a:r>
          </a:p>
        </p:txBody>
      </p:sp>
    </p:spTree>
    <p:extLst>
      <p:ext uri="{BB962C8B-B14F-4D97-AF65-F5344CB8AC3E}">
        <p14:creationId xmlns:p14="http://schemas.microsoft.com/office/powerpoint/2010/main" val="716360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Mise en œuvre: </a:t>
            </a:r>
            <a:r>
              <a:rPr lang="fr-FR" dirty="0" smtClean="0"/>
              <a:t>notification </a:t>
            </a:r>
            <a:r>
              <a:rPr lang="fr-FR" dirty="0"/>
              <a:t>du plan de surveillance annuel</a:t>
            </a:r>
          </a:p>
        </p:txBody>
      </p:sp>
      <p:sp>
        <p:nvSpPr>
          <p:cNvPr id="3" name="Espace réservé du texte 2"/>
          <p:cNvSpPr>
            <a:spLocks noGrp="1"/>
          </p:cNvSpPr>
          <p:nvPr>
            <p:ph type="body" idx="1"/>
          </p:nvPr>
        </p:nvSpPr>
        <p:spPr>
          <a:xfrm>
            <a:off x="1244326" y="1406525"/>
            <a:ext cx="7772400" cy="4462012"/>
          </a:xfrm>
        </p:spPr>
        <p:txBody>
          <a:bodyPr/>
          <a:lstStyle/>
          <a:p>
            <a:pPr marL="342900" indent="-342900">
              <a:buFont typeface="Arial" panose="020B0604020202020204" pitchFamily="34" charset="0"/>
              <a:buChar char="•"/>
            </a:pPr>
            <a:r>
              <a:rPr lang="fr-FR" dirty="0" smtClean="0"/>
              <a:t>Coordination avec l’inspecteur de la DSAC (agent en charge)</a:t>
            </a:r>
          </a:p>
          <a:p>
            <a:pPr marL="342900" indent="-342900">
              <a:buFont typeface="Arial" panose="020B0604020202020204" pitchFamily="34" charset="0"/>
              <a:buChar char="•"/>
            </a:pPr>
            <a:r>
              <a:rPr lang="fr-FR" dirty="0" smtClean="0"/>
              <a:t>Echanges d’informations autant que de besoin (lien avec cartographie)</a:t>
            </a:r>
          </a:p>
          <a:p>
            <a:pPr marL="342900" indent="-342900">
              <a:buFont typeface="Arial" panose="020B0604020202020204" pitchFamily="34" charset="0"/>
              <a:buChar char="•"/>
            </a:pPr>
            <a:r>
              <a:rPr lang="fr-FR" dirty="0" smtClean="0"/>
              <a:t>Contractualisation via la notification écrite du plan de surveillance</a:t>
            </a:r>
          </a:p>
          <a:p>
            <a:pPr marL="342900" indent="-342900">
              <a:buFont typeface="Arial" panose="020B0604020202020204" pitchFamily="34" charset="0"/>
              <a:buChar char="•"/>
            </a:pPr>
            <a:r>
              <a:rPr lang="fr-FR" dirty="0" smtClean="0"/>
              <a:t>Enregistrement des actes prévus dans l’outil métier Oméga 4</a:t>
            </a:r>
          </a:p>
          <a:p>
            <a:pPr marL="342900" indent="-342900">
              <a:buFont typeface="Arial" panose="020B0604020202020204" pitchFamily="34" charset="0"/>
              <a:buChar char="•"/>
            </a:pPr>
            <a:r>
              <a:rPr lang="fr-FR" dirty="0" smtClean="0"/>
              <a:t>Informations ultérieures au fur et à mesure de la réalisation du plan</a:t>
            </a:r>
          </a:p>
          <a:p>
            <a:pPr marL="342900" indent="-342900">
              <a:buFont typeface="Arial" panose="020B0604020202020204" pitchFamily="34" charset="0"/>
              <a:buChar char="•"/>
            </a:pPr>
            <a:endParaRPr lang="fr-FR" dirty="0"/>
          </a:p>
          <a:p>
            <a:pPr marL="342900" indent="-342900">
              <a:buFont typeface="Arial" panose="020B0604020202020204" pitchFamily="34" charset="0"/>
              <a:buChar char="•"/>
            </a:pPr>
            <a:r>
              <a:rPr lang="fr-FR" dirty="0" smtClean="0"/>
              <a:t>Identification de l’équipe d’audit et de la date prévue de l’audit dès la notification du plan</a:t>
            </a:r>
          </a:p>
          <a:p>
            <a:pPr marL="342900" indent="-342900">
              <a:buFont typeface="Arial" panose="020B0604020202020204" pitchFamily="34" charset="0"/>
              <a:buChar char="•"/>
            </a:pPr>
            <a:r>
              <a:rPr lang="fr-FR" dirty="0" smtClean="0"/>
              <a:t>Annonce du nombre de normes d’instructions prévues au plan et de leur nature</a:t>
            </a:r>
          </a:p>
          <a:p>
            <a:pPr marL="342900" indent="-342900">
              <a:buFont typeface="Arial" panose="020B0604020202020204" pitchFamily="34" charset="0"/>
              <a:buChar char="•"/>
            </a:pPr>
            <a:r>
              <a:rPr lang="fr-FR" dirty="0" smtClean="0"/>
              <a:t>Possibilité d’actions complémentaires (inspections documentaires, actes de substitution)</a:t>
            </a:r>
            <a:endParaRPr lang="fr-FR" dirty="0"/>
          </a:p>
        </p:txBody>
      </p:sp>
      <p:sp>
        <p:nvSpPr>
          <p:cNvPr id="4" name="Rectangle 3"/>
          <p:cNvSpPr/>
          <p:nvPr/>
        </p:nvSpPr>
        <p:spPr>
          <a:xfrm>
            <a:off x="4346812" y="5730037"/>
            <a:ext cx="4572000" cy="369332"/>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r>
              <a:rPr lang="fr-FR" dirty="0" smtClean="0">
                <a:solidFill>
                  <a:srgbClr val="FF0000"/>
                </a:solidFill>
                <a:latin typeface="+mn-lt"/>
                <a:ea typeface="+mn-ea"/>
              </a:rPr>
              <a:t>Janvier de l’année N pour le </a:t>
            </a:r>
            <a:r>
              <a:rPr lang="fr-FR" dirty="0">
                <a:solidFill>
                  <a:srgbClr val="FF0000"/>
                </a:solidFill>
                <a:latin typeface="+mn-lt"/>
                <a:ea typeface="+mn-ea"/>
              </a:rPr>
              <a:t>plan de l’année N</a:t>
            </a:r>
          </a:p>
        </p:txBody>
      </p:sp>
    </p:spTree>
    <p:extLst>
      <p:ext uri="{BB962C8B-B14F-4D97-AF65-F5344CB8AC3E}">
        <p14:creationId xmlns:p14="http://schemas.microsoft.com/office/powerpoint/2010/main" val="2148287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Mise en œuvre: </a:t>
            </a:r>
            <a:r>
              <a:rPr lang="fr-FR" dirty="0" smtClean="0"/>
              <a:t>suivi de la réalisation </a:t>
            </a:r>
            <a:r>
              <a:rPr lang="fr-FR" dirty="0"/>
              <a:t>du plan de surveillance annuel</a:t>
            </a:r>
          </a:p>
        </p:txBody>
      </p:sp>
      <p:sp>
        <p:nvSpPr>
          <p:cNvPr id="3" name="Espace réservé du texte 2"/>
          <p:cNvSpPr>
            <a:spLocks noGrp="1"/>
          </p:cNvSpPr>
          <p:nvPr>
            <p:ph type="body" idx="1"/>
          </p:nvPr>
        </p:nvSpPr>
        <p:spPr>
          <a:xfrm>
            <a:off x="1244326" y="1406525"/>
            <a:ext cx="7772400" cy="4134466"/>
          </a:xfrm>
        </p:spPr>
        <p:txBody>
          <a:bodyPr/>
          <a:lstStyle/>
          <a:p>
            <a:pPr marL="342900" indent="-342900">
              <a:buFont typeface="Arial" panose="020B0604020202020204" pitchFamily="34" charset="0"/>
              <a:buChar char="•"/>
            </a:pPr>
            <a:r>
              <a:rPr lang="fr-FR" dirty="0" smtClean="0"/>
              <a:t>Mesure de l’avancement du plan tous les quadrimestres, plus si nécessaire (interne à la DSAC)</a:t>
            </a:r>
          </a:p>
          <a:p>
            <a:pPr marL="342900" indent="-342900">
              <a:buFont typeface="Arial" panose="020B0604020202020204" pitchFamily="34" charset="0"/>
              <a:buChar char="•"/>
            </a:pPr>
            <a:r>
              <a:rPr lang="fr-FR" dirty="0" smtClean="0"/>
              <a:t>Echanges réguliers d’informations entre la DSAC et l’ATO</a:t>
            </a:r>
          </a:p>
          <a:p>
            <a:pPr marL="342900" indent="-342900">
              <a:buFont typeface="Arial" panose="020B0604020202020204" pitchFamily="34" charset="0"/>
              <a:buChar char="•"/>
            </a:pPr>
            <a:endParaRPr lang="fr-FR" dirty="0"/>
          </a:p>
          <a:p>
            <a:pPr marL="342900" indent="-342900">
              <a:buFont typeface="Arial" panose="020B0604020202020204" pitchFamily="34" charset="0"/>
              <a:buChar char="•"/>
            </a:pPr>
            <a:r>
              <a:rPr lang="fr-FR" dirty="0" smtClean="0"/>
              <a:t>Adaptation en cours d’année du </a:t>
            </a:r>
            <a:r>
              <a:rPr lang="fr-FR" dirty="0"/>
              <a:t>plan </a:t>
            </a:r>
            <a:r>
              <a:rPr lang="fr-FR" dirty="0" smtClean="0"/>
              <a:t>notifié seulement si dûment justifié</a:t>
            </a:r>
          </a:p>
          <a:p>
            <a:pPr marL="342900" indent="-342900">
              <a:buFont typeface="Arial" panose="020B0604020202020204" pitchFamily="34" charset="0"/>
              <a:buChar char="•"/>
            </a:pPr>
            <a:r>
              <a:rPr lang="fr-FR" dirty="0" smtClean="0"/>
              <a:t>Importance particulière des échanges réguliers d’informations pour la réalisation des normes d’instruction</a:t>
            </a:r>
          </a:p>
          <a:p>
            <a:pPr marL="342900" indent="-342900">
              <a:buFont typeface="Arial" panose="020B0604020202020204" pitchFamily="34" charset="0"/>
              <a:buChar char="•"/>
            </a:pPr>
            <a:r>
              <a:rPr lang="fr-FR" dirty="0" smtClean="0">
                <a:solidFill>
                  <a:srgbClr val="FF0000"/>
                </a:solidFill>
              </a:rPr>
              <a:t>Exigences d’accès(ORA.GEN.140) au regard des exigences de surveillance (ARA.GEN.300)</a:t>
            </a:r>
            <a:endParaRPr lang="fr-FR" dirty="0">
              <a:solidFill>
                <a:srgbClr val="FF0000"/>
              </a:solidFill>
            </a:endParaRPr>
          </a:p>
        </p:txBody>
      </p:sp>
      <p:sp>
        <p:nvSpPr>
          <p:cNvPr id="4" name="Rectangle 3"/>
          <p:cNvSpPr/>
          <p:nvPr/>
        </p:nvSpPr>
        <p:spPr>
          <a:xfrm>
            <a:off x="6291618" y="5527343"/>
            <a:ext cx="2606721" cy="5186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fr-FR" dirty="0" smtClean="0">
                <a:solidFill>
                  <a:srgbClr val="FF0000"/>
                </a:solidFill>
              </a:rPr>
              <a:t>Tout au long de </a:t>
            </a:r>
            <a:r>
              <a:rPr lang="fr-FR" dirty="0">
                <a:solidFill>
                  <a:srgbClr val="FF0000"/>
                </a:solidFill>
              </a:rPr>
              <a:t>l’année N</a:t>
            </a:r>
          </a:p>
        </p:txBody>
      </p:sp>
    </p:spTree>
    <p:extLst>
      <p:ext uri="{BB962C8B-B14F-4D97-AF65-F5344CB8AC3E}">
        <p14:creationId xmlns:p14="http://schemas.microsoft.com/office/powerpoint/2010/main" val="49011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3"/>
          <p:cNvSpPr>
            <a:spLocks noGrp="1"/>
          </p:cNvSpPr>
          <p:nvPr>
            <p:ph type="ctrTitle"/>
          </p:nvPr>
        </p:nvSpPr>
        <p:spPr bwMode="auto">
          <a:xfrm>
            <a:off x="3544888" y="2344993"/>
            <a:ext cx="4913312" cy="31550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fr-FR" altLang="fr-FR" sz="3600" dirty="0" smtClean="0">
                <a:latin typeface="Liberation Sans" pitchFamily="34" charset="0"/>
                <a:ea typeface="ヒラギノ角ゴ Pro W3" pitchFamily="126" charset="-128"/>
                <a:cs typeface="Liberation Sans" pitchFamily="34" charset="0"/>
              </a:rPr>
              <a:t>Séminaire DSAC surveillance organismes de formation</a:t>
            </a:r>
            <a:br>
              <a:rPr lang="fr-FR" altLang="fr-FR" sz="3600" dirty="0" smtClean="0">
                <a:latin typeface="Liberation Sans" pitchFamily="34" charset="0"/>
                <a:ea typeface="ヒラギノ角ゴ Pro W3" pitchFamily="126" charset="-128"/>
                <a:cs typeface="Liberation Sans" pitchFamily="34" charset="0"/>
              </a:rPr>
            </a:br>
            <a:r>
              <a:rPr lang="fr-FR" altLang="fr-FR" sz="3600" dirty="0" smtClean="0">
                <a:latin typeface="Liberation Sans" pitchFamily="34" charset="0"/>
                <a:ea typeface="ヒラギノ角ゴ Pro W3" pitchFamily="126" charset="-128"/>
                <a:cs typeface="Liberation Sans" pitchFamily="34" charset="0"/>
              </a:rPr>
              <a:t> </a:t>
            </a:r>
            <a:r>
              <a:rPr lang="fr-FR" altLang="fr-FR" sz="2700" dirty="0" smtClean="0">
                <a:latin typeface="Liberation Sans" pitchFamily="34" charset="0"/>
                <a:ea typeface="ヒラギノ角ゴ Pro W3" pitchFamily="126" charset="-128"/>
                <a:cs typeface="Liberation Sans" pitchFamily="34" charset="0"/>
              </a:rPr>
              <a:t>28 novembre 2018</a:t>
            </a:r>
            <a:r>
              <a:rPr lang="fr-FR" altLang="fr-FR" sz="3600" dirty="0" smtClean="0">
                <a:latin typeface="Liberation Sans" pitchFamily="34" charset="0"/>
                <a:ea typeface="ヒラギノ角ゴ Pro W3" pitchFamily="126" charset="-128"/>
                <a:cs typeface="Liberation Sans" pitchFamily="34" charset="0"/>
              </a:rPr>
              <a:t/>
            </a:r>
            <a:br>
              <a:rPr lang="fr-FR" altLang="fr-FR" sz="3600" dirty="0" smtClean="0">
                <a:latin typeface="Liberation Sans" pitchFamily="34" charset="0"/>
                <a:ea typeface="ヒラギノ角ゴ Pro W3" pitchFamily="126" charset="-128"/>
                <a:cs typeface="Liberation Sans" pitchFamily="34" charset="0"/>
              </a:rPr>
            </a:br>
            <a:r>
              <a:rPr lang="fr-FR" altLang="fr-FR" sz="3600" dirty="0" smtClean="0">
                <a:latin typeface="Liberation Sans" pitchFamily="34" charset="0"/>
                <a:ea typeface="ヒラギノ角ゴ Pro W3" pitchFamily="126" charset="-128"/>
                <a:cs typeface="Liberation Sans" pitchFamily="34" charset="0"/>
              </a:rPr>
              <a:t/>
            </a:r>
            <a:br>
              <a:rPr lang="fr-FR" altLang="fr-FR" sz="3600" dirty="0" smtClean="0">
                <a:latin typeface="Liberation Sans" pitchFamily="34" charset="0"/>
                <a:ea typeface="ヒラギノ角ゴ Pro W3" pitchFamily="126" charset="-128"/>
                <a:cs typeface="Liberation Sans" pitchFamily="34" charset="0"/>
              </a:rPr>
            </a:br>
            <a:r>
              <a:rPr lang="fr-FR" altLang="fr-FR" sz="3600" b="1" dirty="0" smtClean="0">
                <a:latin typeface="Liberation Sans" pitchFamily="34" charset="0"/>
                <a:ea typeface="ヒラギノ角ゴ Pro W3" pitchFamily="126" charset="-128"/>
                <a:cs typeface="Liberation Sans" pitchFamily="34" charset="0"/>
              </a:rPr>
              <a:t>Introduction</a:t>
            </a:r>
            <a:r>
              <a:rPr lang="fr-FR" altLang="fr-FR" sz="3600" dirty="0">
                <a:latin typeface="Liberation Sans" pitchFamily="34" charset="0"/>
                <a:ea typeface="ヒラギノ角ゴ Pro W3" pitchFamily="126" charset="-128"/>
                <a:cs typeface="Liberation Sans" pitchFamily="34" charset="0"/>
              </a:rPr>
              <a:t/>
            </a:r>
            <a:br>
              <a:rPr lang="fr-FR" altLang="fr-FR" sz="3600" dirty="0">
                <a:latin typeface="Liberation Sans" pitchFamily="34" charset="0"/>
                <a:ea typeface="ヒラギノ角ゴ Pro W3" pitchFamily="126" charset="-128"/>
                <a:cs typeface="Liberation Sans" pitchFamily="34" charset="0"/>
              </a:rPr>
            </a:br>
            <a:endParaRPr lang="fr-FR" altLang="fr-FR" sz="1600" i="1" dirty="0">
              <a:latin typeface="Liberation Sans" pitchFamily="34" charset="0"/>
              <a:ea typeface="ヒラギノ角ゴ Pro W3" pitchFamily="126" charset="-128"/>
              <a:cs typeface="Liberation Sans"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Mise en œuvre: </a:t>
            </a:r>
            <a:r>
              <a:rPr lang="fr-FR" dirty="0" smtClean="0"/>
              <a:t>bilan et analyse du </a:t>
            </a:r>
            <a:r>
              <a:rPr lang="fr-FR" dirty="0"/>
              <a:t>plan de surveillance annuel</a:t>
            </a:r>
          </a:p>
        </p:txBody>
      </p:sp>
      <p:sp>
        <p:nvSpPr>
          <p:cNvPr id="3" name="Espace réservé du texte 2"/>
          <p:cNvSpPr>
            <a:spLocks noGrp="1"/>
          </p:cNvSpPr>
          <p:nvPr>
            <p:ph type="body" idx="1"/>
          </p:nvPr>
        </p:nvSpPr>
        <p:spPr>
          <a:xfrm>
            <a:off x="1244326" y="1406525"/>
            <a:ext cx="7772400" cy="4134466"/>
          </a:xfrm>
        </p:spPr>
        <p:txBody>
          <a:bodyPr/>
          <a:lstStyle/>
          <a:p>
            <a:pPr marL="342900" indent="-342900">
              <a:buFont typeface="Arial" panose="020B0604020202020204" pitchFamily="34" charset="0"/>
              <a:buChar char="•"/>
            </a:pPr>
            <a:r>
              <a:rPr lang="fr-FR" dirty="0" smtClean="0"/>
              <a:t>Difficultés rencontrées lors de la mise en œuvre</a:t>
            </a:r>
          </a:p>
          <a:p>
            <a:pPr marL="342900" indent="-342900">
              <a:buFont typeface="Arial" panose="020B0604020202020204" pitchFamily="34" charset="0"/>
              <a:buChar char="•"/>
            </a:pPr>
            <a:r>
              <a:rPr lang="fr-FR" dirty="0" smtClean="0"/>
              <a:t>Exploitation des résultats (outil Oméga 4)</a:t>
            </a:r>
          </a:p>
          <a:p>
            <a:pPr marL="342900" indent="-342900">
              <a:buFont typeface="Arial" panose="020B0604020202020204" pitchFamily="34" charset="0"/>
              <a:buChar char="•"/>
            </a:pPr>
            <a:r>
              <a:rPr lang="fr-FR" dirty="0" smtClean="0"/>
              <a:t>Bilan des axes de surveillance</a:t>
            </a:r>
          </a:p>
          <a:p>
            <a:pPr marL="342900" indent="-342900">
              <a:buFont typeface="Arial" panose="020B0604020202020204" pitchFamily="34" charset="0"/>
              <a:buChar char="•"/>
            </a:pPr>
            <a:r>
              <a:rPr lang="fr-FR" dirty="0" smtClean="0"/>
              <a:t>Prise en compte de la démarche RBO</a:t>
            </a:r>
          </a:p>
          <a:p>
            <a:pPr marL="342900" indent="-342900">
              <a:buFont typeface="Arial" panose="020B0604020202020204" pitchFamily="34" charset="0"/>
              <a:buChar char="•"/>
            </a:pPr>
            <a:endParaRPr lang="fr-FR" dirty="0"/>
          </a:p>
          <a:p>
            <a:pPr marL="342900" indent="-342900">
              <a:buFont typeface="Arial" panose="020B0604020202020204" pitchFamily="34" charset="0"/>
              <a:buChar char="•"/>
            </a:pPr>
            <a:endParaRPr lang="fr-FR" dirty="0" smtClean="0"/>
          </a:p>
          <a:p>
            <a:pPr marL="342900" indent="-342900">
              <a:buFont typeface="Arial" panose="020B0604020202020204" pitchFamily="34" charset="0"/>
              <a:buChar char="•"/>
            </a:pPr>
            <a:endParaRPr lang="fr-FR" dirty="0"/>
          </a:p>
        </p:txBody>
      </p:sp>
      <p:sp>
        <p:nvSpPr>
          <p:cNvPr id="4" name="Rectangle 3"/>
          <p:cNvSpPr/>
          <p:nvPr/>
        </p:nvSpPr>
        <p:spPr>
          <a:xfrm>
            <a:off x="4203510" y="5527343"/>
            <a:ext cx="4694830" cy="5186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fr-FR" dirty="0" smtClean="0">
                <a:solidFill>
                  <a:srgbClr val="FF0000"/>
                </a:solidFill>
              </a:rPr>
              <a:t>Pendant le dernier </a:t>
            </a:r>
            <a:r>
              <a:rPr lang="fr-FR" dirty="0">
                <a:solidFill>
                  <a:srgbClr val="FF0000"/>
                </a:solidFill>
              </a:rPr>
              <a:t>trimestre de l’année </a:t>
            </a:r>
            <a:r>
              <a:rPr lang="fr-FR" dirty="0" smtClean="0">
                <a:solidFill>
                  <a:srgbClr val="FF0000"/>
                </a:solidFill>
              </a:rPr>
              <a:t>N </a:t>
            </a:r>
            <a:r>
              <a:rPr lang="fr-FR" dirty="0">
                <a:solidFill>
                  <a:srgbClr val="FF0000"/>
                </a:solidFill>
              </a:rPr>
              <a:t>pour le plan de l’année </a:t>
            </a:r>
            <a:r>
              <a:rPr lang="fr-FR" dirty="0" smtClean="0">
                <a:solidFill>
                  <a:srgbClr val="FF0000"/>
                </a:solidFill>
              </a:rPr>
              <a:t>N+1</a:t>
            </a:r>
            <a:endParaRPr lang="fr-FR" dirty="0">
              <a:solidFill>
                <a:srgbClr val="FF0000"/>
              </a:solidFill>
            </a:endParaRPr>
          </a:p>
        </p:txBody>
      </p:sp>
    </p:spTree>
    <p:extLst>
      <p:ext uri="{BB962C8B-B14F-4D97-AF65-F5344CB8AC3E}">
        <p14:creationId xmlns:p14="http://schemas.microsoft.com/office/powerpoint/2010/main" val="269494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bwMode="auto">
          <a:xfrm>
            <a:off x="776288" y="2286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fr-FR" altLang="fr-FR" dirty="0">
                <a:ea typeface="ヒラギノ角ゴ Pro W3" pitchFamily="126" charset="-128"/>
              </a:rPr>
              <a:t/>
            </a:r>
            <a:br>
              <a:rPr lang="fr-FR" altLang="fr-FR" dirty="0">
                <a:ea typeface="ヒラギノ角ゴ Pro W3" pitchFamily="126" charset="-128"/>
              </a:rPr>
            </a:br>
            <a:endParaRPr lang="fr-FR" altLang="fr-FR" dirty="0">
              <a:ea typeface="ヒラギノ角ゴ Pro W3" pitchFamily="126" charset="-128"/>
            </a:endParaRPr>
          </a:p>
        </p:txBody>
      </p:sp>
    </p:spTree>
    <p:extLst>
      <p:ext uri="{BB962C8B-B14F-4D97-AF65-F5344CB8AC3E}">
        <p14:creationId xmlns:p14="http://schemas.microsoft.com/office/powerpoint/2010/main" val="4059779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bwMode="auto">
          <a:xfrm>
            <a:off x="776288" y="2286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altLang="fr-FR" dirty="0" smtClean="0">
                <a:ea typeface="ヒラギノ角ゴ Pro W3" pitchFamily="126" charset="-128"/>
              </a:rPr>
              <a:t>Questions-réponses</a:t>
            </a:r>
            <a:br>
              <a:rPr lang="fr-FR" altLang="fr-FR" dirty="0" smtClean="0">
                <a:ea typeface="ヒラギノ角ゴ Pro W3" pitchFamily="126" charset="-128"/>
              </a:rPr>
            </a:br>
            <a:r>
              <a:rPr lang="fr-FR" altLang="fr-FR" dirty="0" smtClean="0">
                <a:ea typeface="ヒラギノ角ゴ Pro W3" pitchFamily="126" charset="-128"/>
              </a:rPr>
              <a:t/>
            </a:r>
            <a:br>
              <a:rPr lang="fr-FR" altLang="fr-FR" dirty="0" smtClean="0">
                <a:ea typeface="ヒラギノ角ゴ Pro W3" pitchFamily="126" charset="-128"/>
              </a:rPr>
            </a:br>
            <a:endParaRPr lang="fr-FR" altLang="fr-FR" dirty="0" smtClean="0">
              <a:ea typeface="ヒラギノ角ゴ Pro W3" pitchFamily="126" charset="-128"/>
            </a:endParaRPr>
          </a:p>
        </p:txBody>
      </p:sp>
    </p:spTree>
    <p:extLst>
      <p:ext uri="{BB962C8B-B14F-4D97-AF65-F5344CB8AC3E}">
        <p14:creationId xmlns:p14="http://schemas.microsoft.com/office/powerpoint/2010/main" val="4162268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bwMode="auto">
          <a:xfrm>
            <a:off x="776288" y="2286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fr-FR" altLang="fr-FR" dirty="0">
                <a:ea typeface="ヒラギノ角ゴ Pro W3" pitchFamily="126" charset="-128"/>
              </a:rPr>
              <a:t/>
            </a:r>
            <a:br>
              <a:rPr lang="fr-FR" altLang="fr-FR" dirty="0">
                <a:ea typeface="ヒラギノ角ゴ Pro W3" pitchFamily="126" charset="-128"/>
              </a:rPr>
            </a:br>
            <a:endParaRPr lang="fr-FR" altLang="fr-FR" dirty="0">
              <a:ea typeface="ヒラギノ角ゴ Pro W3" pitchFamily="126" charset="-128"/>
            </a:endParaRPr>
          </a:p>
        </p:txBody>
      </p:sp>
    </p:spTree>
    <p:extLst>
      <p:ext uri="{BB962C8B-B14F-4D97-AF65-F5344CB8AC3E}">
        <p14:creationId xmlns:p14="http://schemas.microsoft.com/office/powerpoint/2010/main" val="1602463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Programme de la matinée</a:t>
            </a:r>
            <a:endParaRPr lang="fr-FR" dirty="0"/>
          </a:p>
        </p:txBody>
      </p:sp>
      <p:sp>
        <p:nvSpPr>
          <p:cNvPr id="3" name="Espace réservé du texte 2"/>
          <p:cNvSpPr>
            <a:spLocks noGrp="1"/>
          </p:cNvSpPr>
          <p:nvPr>
            <p:ph type="body" idx="1"/>
          </p:nvPr>
        </p:nvSpPr>
        <p:spPr>
          <a:xfrm>
            <a:off x="1244326" y="1406526"/>
            <a:ext cx="7772400" cy="4079874"/>
          </a:xfrm>
        </p:spPr>
        <p:txBody>
          <a:bodyPr/>
          <a:lstStyle/>
          <a:p>
            <a:r>
              <a:rPr lang="fr-FR" dirty="0" smtClean="0"/>
              <a:t>09h00-09h30: Accueil</a:t>
            </a:r>
          </a:p>
          <a:p>
            <a:r>
              <a:rPr lang="fr-FR" dirty="0" smtClean="0"/>
              <a:t>09h30-09h45: Introduction</a:t>
            </a:r>
          </a:p>
          <a:p>
            <a:r>
              <a:rPr lang="fr-FR" dirty="0"/>
              <a:t>09h45-10h30: Principales </a:t>
            </a:r>
            <a:r>
              <a:rPr lang="fr-FR" dirty="0" smtClean="0"/>
              <a:t>évolutions méthodologiques</a:t>
            </a:r>
          </a:p>
          <a:p>
            <a:r>
              <a:rPr lang="fr-FR" dirty="0" smtClean="0"/>
              <a:t>10h30-11h00: Questions-réponses</a:t>
            </a:r>
          </a:p>
          <a:p>
            <a:r>
              <a:rPr lang="fr-FR" dirty="0" smtClean="0"/>
              <a:t>11h00-11h30: Pause</a:t>
            </a:r>
          </a:p>
          <a:p>
            <a:r>
              <a:rPr lang="fr-FR" dirty="0" smtClean="0">
                <a:solidFill>
                  <a:srgbClr val="FF0000"/>
                </a:solidFill>
              </a:rPr>
              <a:t>11h30-12h00: Mise en œuvre de la surveillance basée sur les risques</a:t>
            </a:r>
          </a:p>
          <a:p>
            <a:r>
              <a:rPr lang="fr-FR" dirty="0" smtClean="0"/>
              <a:t>12h00-12h30: </a:t>
            </a:r>
            <a:r>
              <a:rPr lang="fr-FR" dirty="0"/>
              <a:t>Autres informations</a:t>
            </a:r>
          </a:p>
          <a:p>
            <a:r>
              <a:rPr lang="fr-FR" dirty="0" smtClean="0"/>
              <a:t>12h30-12h45: Questions-réponses</a:t>
            </a:r>
          </a:p>
          <a:p>
            <a:r>
              <a:rPr lang="fr-FR" dirty="0" smtClean="0"/>
              <a:t>12h45-13h00: Conclusion</a:t>
            </a:r>
            <a:endParaRPr lang="fr-FR" dirty="0"/>
          </a:p>
        </p:txBody>
      </p:sp>
    </p:spTree>
    <p:extLst>
      <p:ext uri="{BB962C8B-B14F-4D97-AF65-F5344CB8AC3E}">
        <p14:creationId xmlns:p14="http://schemas.microsoft.com/office/powerpoint/2010/main" val="435088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3"/>
          <p:cNvSpPr>
            <a:spLocks noGrp="1"/>
          </p:cNvSpPr>
          <p:nvPr>
            <p:ph type="ctrTitle"/>
          </p:nvPr>
        </p:nvSpPr>
        <p:spPr bwMode="auto">
          <a:xfrm>
            <a:off x="3544888" y="1103046"/>
            <a:ext cx="4913312" cy="40831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fr-FR" altLang="fr-FR" sz="3600" dirty="0" smtClean="0">
                <a:latin typeface="Liberation Sans" pitchFamily="34" charset="0"/>
                <a:ea typeface="ヒラギノ角ゴ Pro W3" pitchFamily="126" charset="-128"/>
                <a:cs typeface="Liberation Sans" pitchFamily="34" charset="0"/>
              </a:rPr>
              <a:t>Séminaire DSAC surveillance organismes de formation</a:t>
            </a:r>
            <a:br>
              <a:rPr lang="fr-FR" altLang="fr-FR" sz="3600" dirty="0" smtClean="0">
                <a:latin typeface="Liberation Sans" pitchFamily="34" charset="0"/>
                <a:ea typeface="ヒラギノ角ゴ Pro W3" pitchFamily="126" charset="-128"/>
                <a:cs typeface="Liberation Sans" pitchFamily="34" charset="0"/>
              </a:rPr>
            </a:br>
            <a:r>
              <a:rPr lang="fr-FR" altLang="fr-FR" sz="3600" dirty="0" smtClean="0">
                <a:latin typeface="Liberation Sans" pitchFamily="34" charset="0"/>
                <a:ea typeface="ヒラギノ角ゴ Pro W3" pitchFamily="126" charset="-128"/>
                <a:cs typeface="Liberation Sans" pitchFamily="34" charset="0"/>
              </a:rPr>
              <a:t> </a:t>
            </a:r>
            <a:r>
              <a:rPr lang="fr-FR" altLang="fr-FR" sz="2700" dirty="0" smtClean="0">
                <a:latin typeface="Liberation Sans" pitchFamily="34" charset="0"/>
                <a:ea typeface="ヒラギノ角ゴ Pro W3" pitchFamily="126" charset="-128"/>
                <a:cs typeface="Liberation Sans" pitchFamily="34" charset="0"/>
              </a:rPr>
              <a:t>28 novembre 2018</a:t>
            </a:r>
            <a:r>
              <a:rPr lang="fr-FR" altLang="fr-FR" sz="3600" dirty="0" smtClean="0">
                <a:latin typeface="Liberation Sans" pitchFamily="34" charset="0"/>
                <a:ea typeface="ヒラギノ角ゴ Pro W3" pitchFamily="126" charset="-128"/>
                <a:cs typeface="Liberation Sans" pitchFamily="34" charset="0"/>
              </a:rPr>
              <a:t/>
            </a:r>
            <a:br>
              <a:rPr lang="fr-FR" altLang="fr-FR" sz="3600" dirty="0" smtClean="0">
                <a:latin typeface="Liberation Sans" pitchFamily="34" charset="0"/>
                <a:ea typeface="ヒラギノ角ゴ Pro W3" pitchFamily="126" charset="-128"/>
                <a:cs typeface="Liberation Sans" pitchFamily="34" charset="0"/>
              </a:rPr>
            </a:br>
            <a:r>
              <a:rPr lang="fr-FR" altLang="fr-FR" sz="3600" dirty="0" smtClean="0">
                <a:latin typeface="Liberation Sans" pitchFamily="34" charset="0"/>
                <a:ea typeface="ヒラギノ角ゴ Pro W3" pitchFamily="126" charset="-128"/>
                <a:cs typeface="Liberation Sans" pitchFamily="34" charset="0"/>
              </a:rPr>
              <a:t/>
            </a:r>
            <a:br>
              <a:rPr lang="fr-FR" altLang="fr-FR" sz="3600" dirty="0" smtClean="0">
                <a:latin typeface="Liberation Sans" pitchFamily="34" charset="0"/>
                <a:ea typeface="ヒラギノ角ゴ Pro W3" pitchFamily="126" charset="-128"/>
                <a:cs typeface="Liberation Sans" pitchFamily="34" charset="0"/>
              </a:rPr>
            </a:br>
            <a:r>
              <a:rPr lang="fr-FR" altLang="fr-FR" sz="3600" b="1" dirty="0" smtClean="0">
                <a:latin typeface="Liberation Sans" pitchFamily="34" charset="0"/>
                <a:ea typeface="ヒラギノ角ゴ Pro W3" pitchFamily="126" charset="-128"/>
                <a:cs typeface="Liberation Sans" pitchFamily="34" charset="0"/>
              </a:rPr>
              <a:t>Mise en œuvre de la surveillance basée sur les risques (RBO)</a:t>
            </a:r>
            <a:endParaRPr lang="fr-FR" altLang="fr-FR" sz="1600" i="1" dirty="0">
              <a:latin typeface="Liberation Sans" pitchFamily="34" charset="0"/>
              <a:ea typeface="ヒラギノ角ゴ Pro W3" pitchFamily="126" charset="-128"/>
              <a:cs typeface="Liberation Sans" pitchFamily="34" charset="0"/>
            </a:endParaRPr>
          </a:p>
        </p:txBody>
      </p:sp>
    </p:spTree>
    <p:extLst>
      <p:ext uri="{BB962C8B-B14F-4D97-AF65-F5344CB8AC3E}">
        <p14:creationId xmlns:p14="http://schemas.microsoft.com/office/powerpoint/2010/main" val="4038608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14"/>
          <p:cNvSpPr txBox="1">
            <a:spLocks noChangeArrowheads="1"/>
          </p:cNvSpPr>
          <p:nvPr/>
        </p:nvSpPr>
        <p:spPr bwMode="auto">
          <a:xfrm>
            <a:off x="1108075" y="1327150"/>
            <a:ext cx="7721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algn="just" eaLnBrk="1" hangingPunct="1">
              <a:buClr>
                <a:schemeClr val="tx2"/>
              </a:buClr>
              <a:buSzPct val="120000"/>
              <a:buFont typeface="Calibri" pitchFamily="34" charset="0"/>
              <a:buAutoNum type="arabicPeriod"/>
            </a:pPr>
            <a:r>
              <a:rPr lang="fr-FR" altLang="fr-FR" sz="2400" b="1"/>
              <a:t>Adapter la surveillance des opérateurs </a:t>
            </a:r>
            <a:r>
              <a:rPr lang="fr-FR" altLang="fr-FR" sz="2400"/>
              <a:t>en fonction des risques identifiés et de leur gestion</a:t>
            </a:r>
          </a:p>
          <a:p>
            <a:pPr algn="just" eaLnBrk="1" hangingPunct="1">
              <a:buClr>
                <a:schemeClr val="tx2"/>
              </a:buClr>
              <a:buSzPct val="120000"/>
              <a:buFont typeface="Calibri" pitchFamily="34" charset="0"/>
              <a:buAutoNum type="arabicPeriod"/>
            </a:pPr>
            <a:endParaRPr lang="fr-FR" altLang="fr-FR" sz="2400"/>
          </a:p>
          <a:p>
            <a:pPr algn="just" eaLnBrk="1" hangingPunct="1">
              <a:buClr>
                <a:schemeClr val="tx2"/>
              </a:buClr>
              <a:buSzPct val="120000"/>
              <a:buFont typeface="Calibri" pitchFamily="34" charset="0"/>
              <a:buAutoNum type="arabicPeriod"/>
            </a:pPr>
            <a:r>
              <a:rPr lang="fr-FR" altLang="fr-FR" sz="2400" b="1"/>
              <a:t>Echanger avec les opérateurs </a:t>
            </a:r>
            <a:r>
              <a:rPr lang="fr-FR" altLang="fr-FR" sz="2400"/>
              <a:t>sur leurs risques et leur performance de gestion</a:t>
            </a:r>
          </a:p>
          <a:p>
            <a:pPr eaLnBrk="1" hangingPunct="1">
              <a:buClr>
                <a:schemeClr val="tx2"/>
              </a:buClr>
              <a:buSzPct val="120000"/>
              <a:buFont typeface="Calibri" pitchFamily="34" charset="0"/>
              <a:buAutoNum type="arabicPeriod"/>
            </a:pPr>
            <a:endParaRPr lang="fr-FR" altLang="fr-FR" sz="2400" b="1"/>
          </a:p>
          <a:p>
            <a:pPr eaLnBrk="1" hangingPunct="1">
              <a:buClr>
                <a:schemeClr val="tx2"/>
              </a:buClr>
              <a:buSzPct val="120000"/>
              <a:buFont typeface="Calibri" pitchFamily="34" charset="0"/>
              <a:buAutoNum type="arabicPeriod"/>
            </a:pPr>
            <a:endParaRPr lang="fr-FR" altLang="fr-FR" sz="2400" b="1"/>
          </a:p>
          <a:p>
            <a:pPr algn="just" eaLnBrk="1" hangingPunct="1">
              <a:buClr>
                <a:schemeClr val="tx2"/>
              </a:buClr>
              <a:buSzPct val="120000"/>
              <a:buFont typeface="Wingdings" pitchFamily="2" charset="2"/>
              <a:buChar char=""/>
            </a:pPr>
            <a:r>
              <a:rPr lang="fr-FR" altLang="fr-FR" sz="2400" b="1"/>
              <a:t>Mobilisation des ressources de l’Autorité afin de maximiser l’impact de la fonction surveillance sur le niveau de sécurité de l’aviation civile</a:t>
            </a:r>
          </a:p>
        </p:txBody>
      </p:sp>
      <p:sp>
        <p:nvSpPr>
          <p:cNvPr id="6" name="Titre 2"/>
          <p:cNvSpPr txBox="1">
            <a:spLocks/>
          </p:cNvSpPr>
          <p:nvPr/>
        </p:nvSpPr>
        <p:spPr bwMode="auto">
          <a:xfrm>
            <a:off x="977900" y="152400"/>
            <a:ext cx="77724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457200" rtl="0" eaLnBrk="0" fontAlgn="base" hangingPunct="0">
              <a:spcBef>
                <a:spcPct val="0"/>
              </a:spcBef>
              <a:spcAft>
                <a:spcPct val="0"/>
              </a:spcAft>
              <a:defRPr sz="3200" b="1" kern="1200" cap="all">
                <a:solidFill>
                  <a:srgbClr val="5E39BF"/>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ctr" eaLnBrk="1" fontAlgn="auto" hangingPunct="1">
              <a:spcAft>
                <a:spcPts val="0"/>
              </a:spcAft>
              <a:defRPr/>
            </a:pPr>
            <a:r>
              <a:rPr lang="fr-FR" sz="2800" smtClean="0">
                <a:ea typeface="+mj-ea"/>
                <a:cs typeface="+mj-cs"/>
              </a:rPr>
              <a:t>OBJECTIFS DU RBO</a:t>
            </a:r>
            <a:endParaRPr lang="fr-FR" sz="2800" b="0" cap="none" dirty="0" smtClean="0">
              <a:ea typeface="+mj-ea"/>
              <a:cs typeface="+mj-cs"/>
            </a:endParaRPr>
          </a:p>
        </p:txBody>
      </p:sp>
      <p:sp>
        <p:nvSpPr>
          <p:cNvPr id="8196" name="Espace réservé du numéro de diapositive 2"/>
          <p:cNvSpPr>
            <a:spLocks noGrp="1"/>
          </p:cNvSpPr>
          <p:nvPr>
            <p:ph type="sldNum" sz="quarter" idx="4294967295"/>
          </p:nvPr>
        </p:nvSpPr>
        <p:spPr bwMode="auto">
          <a:xfrm>
            <a:off x="7010400" y="57848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eaLnBrk="1" hangingPunct="1"/>
            <a:fld id="{290C0481-ADD4-4E0D-BF70-3DD01CDCAF39}" type="slidenum">
              <a:rPr lang="fr-FR" altLang="fr-FR" smtClean="0">
                <a:solidFill>
                  <a:srgbClr val="898989"/>
                </a:solidFill>
                <a:ea typeface="MS PGothic" pitchFamily="34" charset="-128"/>
              </a:rPr>
              <a:pPr eaLnBrk="1" hangingPunct="1"/>
              <a:t>26</a:t>
            </a:fld>
            <a:endParaRPr lang="fr-FR" altLang="fr-FR" smtClean="0">
              <a:solidFill>
                <a:srgbClr val="898989"/>
              </a:solidFill>
              <a:ea typeface="MS PGothic" pitchFamily="34" charset="-128"/>
            </a:endParaRPr>
          </a:p>
        </p:txBody>
      </p:sp>
    </p:spTree>
    <p:extLst>
      <p:ext uri="{BB962C8B-B14F-4D97-AF65-F5344CB8AC3E}">
        <p14:creationId xmlns:p14="http://schemas.microsoft.com/office/powerpoint/2010/main" val="31142500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txBox="1">
            <a:spLocks/>
          </p:cNvSpPr>
          <p:nvPr/>
        </p:nvSpPr>
        <p:spPr bwMode="auto">
          <a:xfrm>
            <a:off x="1120775" y="52388"/>
            <a:ext cx="77724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457200" rtl="0" eaLnBrk="0" fontAlgn="base" hangingPunct="0">
              <a:spcBef>
                <a:spcPct val="0"/>
              </a:spcBef>
              <a:spcAft>
                <a:spcPct val="0"/>
              </a:spcAft>
              <a:defRPr sz="3200" b="1" kern="1200" cap="all">
                <a:solidFill>
                  <a:srgbClr val="5E39BF"/>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ctr" eaLnBrk="1" fontAlgn="auto" hangingPunct="1">
              <a:spcAft>
                <a:spcPts val="0"/>
              </a:spcAft>
              <a:defRPr/>
            </a:pPr>
            <a:r>
              <a:rPr lang="fr-FR" sz="2800" dirty="0" smtClean="0">
                <a:ea typeface="+mj-ea"/>
                <a:cs typeface="+mj-cs"/>
              </a:rPr>
              <a:t>RBO et évolution du rôle de l’Autorité</a:t>
            </a:r>
            <a:endParaRPr lang="fr-FR" sz="2800" b="0" cap="none" dirty="0" smtClean="0">
              <a:ea typeface="+mj-ea"/>
              <a:cs typeface="+mj-cs"/>
            </a:endParaRPr>
          </a:p>
        </p:txBody>
      </p:sp>
      <p:sp>
        <p:nvSpPr>
          <p:cNvPr id="9219" name="ZoneTexte 6"/>
          <p:cNvSpPr txBox="1">
            <a:spLocks noChangeArrowheads="1"/>
          </p:cNvSpPr>
          <p:nvPr/>
        </p:nvSpPr>
        <p:spPr bwMode="auto">
          <a:xfrm>
            <a:off x="679450" y="771525"/>
            <a:ext cx="846455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eaLnBrk="1" hangingPunct="1">
              <a:spcAft>
                <a:spcPts val="1200"/>
              </a:spcAft>
              <a:buClr>
                <a:schemeClr val="tx2"/>
              </a:buClr>
              <a:buSzPct val="120000"/>
              <a:buFont typeface="Wingdings" pitchFamily="2" charset="2"/>
              <a:buChar char="ü"/>
            </a:pPr>
            <a:r>
              <a:rPr lang="fr-FR" altLang="fr-FR" sz="2400"/>
              <a:t>RBO complémentaire de la surveillance de conformité règlementaire (Compliance Based Oversight)</a:t>
            </a:r>
          </a:p>
          <a:p>
            <a:pPr eaLnBrk="1" hangingPunct="1">
              <a:spcAft>
                <a:spcPts val="1200"/>
              </a:spcAft>
              <a:buClr>
                <a:schemeClr val="tx2"/>
              </a:buClr>
              <a:buSzPct val="120000"/>
              <a:buFont typeface="Wingdings" pitchFamily="2" charset="2"/>
              <a:buChar char="ü"/>
            </a:pPr>
            <a:r>
              <a:rPr lang="fr-FR" altLang="fr-FR" sz="2400"/>
              <a:t>Le RBO s’appuie sur une évaluation de la performance du SMS</a:t>
            </a:r>
          </a:p>
        </p:txBody>
      </p:sp>
      <p:sp>
        <p:nvSpPr>
          <p:cNvPr id="8" name="Zone de texte 3"/>
          <p:cNvSpPr txBox="1"/>
          <p:nvPr/>
        </p:nvSpPr>
        <p:spPr>
          <a:xfrm>
            <a:off x="4060825" y="3530600"/>
            <a:ext cx="2851150" cy="2311400"/>
          </a:xfrm>
          <a:prstGeom prst="rect">
            <a:avLst/>
          </a:prstGeom>
          <a:ln/>
        </p:spPr>
        <p:style>
          <a:lnRef idx="2">
            <a:schemeClr val="accent4"/>
          </a:lnRef>
          <a:fillRef idx="1">
            <a:schemeClr val="lt1"/>
          </a:fillRef>
          <a:effectRef idx="0">
            <a:schemeClr val="accent4"/>
          </a:effectRef>
          <a:fontRef idx="minor">
            <a:schemeClr val="dk1"/>
          </a:fontRef>
        </p:style>
        <p:txBody>
          <a:bodyPr anchor="ctr"/>
          <a:lstStyle/>
          <a:p>
            <a:pPr algn="ctr">
              <a:spcAft>
                <a:spcPts val="0"/>
              </a:spcAft>
              <a:defRPr/>
            </a:pPr>
            <a:r>
              <a:rPr lang="fr-FR" b="1" dirty="0">
                <a:solidFill>
                  <a:schemeClr val="tx1"/>
                </a:solidFill>
                <a:ea typeface="Cambria"/>
              </a:rPr>
              <a:t>Performance du SMS</a:t>
            </a:r>
          </a:p>
          <a:p>
            <a:pPr algn="ctr">
              <a:spcAft>
                <a:spcPts val="0"/>
              </a:spcAft>
              <a:defRPr/>
            </a:pPr>
            <a:endParaRPr lang="fr-FR" b="1" dirty="0">
              <a:solidFill>
                <a:schemeClr val="tx1"/>
              </a:solidFill>
              <a:ea typeface="Cambria"/>
            </a:endParaRPr>
          </a:p>
          <a:p>
            <a:pPr algn="ctr">
              <a:spcAft>
                <a:spcPts val="0"/>
              </a:spcAft>
              <a:defRPr/>
            </a:pPr>
            <a:endParaRPr lang="fr-FR" b="1" dirty="0">
              <a:solidFill>
                <a:schemeClr val="tx1"/>
              </a:solidFill>
              <a:ea typeface="Cambria"/>
            </a:endParaRPr>
          </a:p>
          <a:p>
            <a:pPr algn="ctr">
              <a:spcAft>
                <a:spcPts val="0"/>
              </a:spcAft>
              <a:defRPr/>
            </a:pPr>
            <a:endParaRPr lang="fr-FR" b="1" dirty="0">
              <a:solidFill>
                <a:schemeClr val="tx1"/>
              </a:solidFill>
              <a:ea typeface="Cambria"/>
            </a:endParaRPr>
          </a:p>
          <a:p>
            <a:pPr algn="ctr">
              <a:spcAft>
                <a:spcPts val="0"/>
              </a:spcAft>
              <a:defRPr/>
            </a:pPr>
            <a:r>
              <a:rPr lang="fr-FR" b="1" dirty="0">
                <a:solidFill>
                  <a:schemeClr val="tx1"/>
                </a:solidFill>
                <a:ea typeface="Cambria"/>
              </a:rPr>
              <a:t>Conformité règlementaire</a:t>
            </a:r>
          </a:p>
        </p:txBody>
      </p:sp>
      <p:sp>
        <p:nvSpPr>
          <p:cNvPr id="2" name="Éclair 1"/>
          <p:cNvSpPr/>
          <p:nvPr/>
        </p:nvSpPr>
        <p:spPr>
          <a:xfrm flipH="1">
            <a:off x="5211763" y="2846388"/>
            <a:ext cx="620712" cy="684212"/>
          </a:xfrm>
          <a:prstGeom prst="lightningBolt">
            <a:avLst/>
          </a:prstGeom>
          <a:solidFill>
            <a:srgbClr val="CC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9222" name="ZoneTexte 4"/>
          <p:cNvSpPr txBox="1">
            <a:spLocks noChangeArrowheads="1"/>
          </p:cNvSpPr>
          <p:nvPr/>
        </p:nvSpPr>
        <p:spPr bwMode="auto">
          <a:xfrm>
            <a:off x="5172075" y="2390775"/>
            <a:ext cx="91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eaLnBrk="1" hangingPunct="1"/>
            <a:r>
              <a:rPr lang="fr-FR" altLang="fr-FR" b="1">
                <a:solidFill>
                  <a:srgbClr val="FF0000"/>
                </a:solidFill>
              </a:rPr>
              <a:t>Risques</a:t>
            </a:r>
          </a:p>
        </p:txBody>
      </p:sp>
      <p:sp>
        <p:nvSpPr>
          <p:cNvPr id="9" name="Flèche droite 8"/>
          <p:cNvSpPr/>
          <p:nvPr/>
        </p:nvSpPr>
        <p:spPr>
          <a:xfrm>
            <a:off x="7027863" y="4521200"/>
            <a:ext cx="860425" cy="331788"/>
          </a:xfrm>
          <a:prstGeom prst="rightArrow">
            <a:avLst/>
          </a:prstGeom>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9224" name="ZoneTexte 11"/>
          <p:cNvSpPr txBox="1">
            <a:spLocks noChangeArrowheads="1"/>
          </p:cNvSpPr>
          <p:nvPr/>
        </p:nvSpPr>
        <p:spPr bwMode="auto">
          <a:xfrm>
            <a:off x="7718425" y="4364038"/>
            <a:ext cx="1631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algn="ctr" eaLnBrk="1" hangingPunct="1"/>
            <a:r>
              <a:rPr lang="fr-FR" altLang="fr-FR"/>
              <a:t>Niveau de sécurité</a:t>
            </a:r>
          </a:p>
        </p:txBody>
      </p:sp>
      <p:sp>
        <p:nvSpPr>
          <p:cNvPr id="10" name="Accolade ouvrante 9"/>
          <p:cNvSpPr/>
          <p:nvPr/>
        </p:nvSpPr>
        <p:spPr>
          <a:xfrm>
            <a:off x="1300163" y="2390775"/>
            <a:ext cx="442912" cy="3522663"/>
          </a:xfrm>
          <a:prstGeom prst="leftBrace">
            <a:avLst/>
          </a:prstGeom>
          <a:ln>
            <a:solidFill>
              <a:srgbClr val="5E39BF"/>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FR"/>
          </a:p>
        </p:txBody>
      </p:sp>
      <p:sp>
        <p:nvSpPr>
          <p:cNvPr id="14" name="Accolade ouvrante 13"/>
          <p:cNvSpPr/>
          <p:nvPr/>
        </p:nvSpPr>
        <p:spPr>
          <a:xfrm>
            <a:off x="3625850" y="4816475"/>
            <a:ext cx="314325" cy="976313"/>
          </a:xfrm>
          <a:prstGeom prst="leftBrace">
            <a:avLst/>
          </a:prstGeom>
          <a:ln>
            <a:solidFill>
              <a:srgbClr val="5E39BF"/>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FR"/>
          </a:p>
        </p:txBody>
      </p:sp>
      <p:sp>
        <p:nvSpPr>
          <p:cNvPr id="9227" name="ZoneTexte 10"/>
          <p:cNvSpPr txBox="1">
            <a:spLocks noChangeArrowheads="1"/>
          </p:cNvSpPr>
          <p:nvPr/>
        </p:nvSpPr>
        <p:spPr bwMode="auto">
          <a:xfrm>
            <a:off x="3989388" y="3467100"/>
            <a:ext cx="1208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eaLnBrk="1" hangingPunct="1"/>
            <a:r>
              <a:rPr lang="fr-FR" altLang="fr-FR" sz="1600" b="1">
                <a:solidFill>
                  <a:srgbClr val="5E39BF"/>
                </a:solidFill>
              </a:rPr>
              <a:t>OPERATEUR</a:t>
            </a:r>
          </a:p>
        </p:txBody>
      </p:sp>
      <p:sp>
        <p:nvSpPr>
          <p:cNvPr id="9228" name="ZoneTexte 18"/>
          <p:cNvSpPr txBox="1">
            <a:spLocks noChangeArrowheads="1"/>
          </p:cNvSpPr>
          <p:nvPr/>
        </p:nvSpPr>
        <p:spPr bwMode="auto">
          <a:xfrm>
            <a:off x="679450" y="4002088"/>
            <a:ext cx="58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eaLnBrk="1" hangingPunct="1"/>
            <a:r>
              <a:rPr lang="fr-FR" altLang="fr-FR"/>
              <a:t>RBO</a:t>
            </a:r>
          </a:p>
        </p:txBody>
      </p:sp>
      <p:pic>
        <p:nvPicPr>
          <p:cNvPr id="92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513" y="4565650"/>
            <a:ext cx="1630362" cy="1474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30" name="Espace réservé du numéro de diapositive 5"/>
          <p:cNvSpPr>
            <a:spLocks noGrp="1"/>
          </p:cNvSpPr>
          <p:nvPr>
            <p:ph type="sldNum" sz="quarter" idx="4294967295"/>
          </p:nvPr>
        </p:nvSpPr>
        <p:spPr bwMode="auto">
          <a:xfrm>
            <a:off x="7010400" y="57848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eaLnBrk="1" hangingPunct="1"/>
            <a:fld id="{3A455688-733E-47C9-82F4-B7C7D80411D5}" type="slidenum">
              <a:rPr lang="fr-FR" altLang="fr-FR" smtClean="0">
                <a:solidFill>
                  <a:srgbClr val="898989"/>
                </a:solidFill>
                <a:ea typeface="MS PGothic" pitchFamily="34" charset="-128"/>
              </a:rPr>
              <a:pPr eaLnBrk="1" hangingPunct="1"/>
              <a:t>27</a:t>
            </a:fld>
            <a:endParaRPr lang="fr-FR" altLang="fr-FR" smtClean="0">
              <a:solidFill>
                <a:srgbClr val="898989"/>
              </a:solidFill>
              <a:ea typeface="MS PGothic" pitchFamily="34" charset="-128"/>
            </a:endParaRPr>
          </a:p>
        </p:txBody>
      </p:sp>
    </p:spTree>
    <p:extLst>
      <p:ext uri="{BB962C8B-B14F-4D97-AF65-F5344CB8AC3E}">
        <p14:creationId xmlns:p14="http://schemas.microsoft.com/office/powerpoint/2010/main" val="1605168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txBox="1">
            <a:spLocks/>
          </p:cNvSpPr>
          <p:nvPr/>
        </p:nvSpPr>
        <p:spPr bwMode="auto">
          <a:xfrm>
            <a:off x="1120775" y="0"/>
            <a:ext cx="77724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457200" rtl="0" eaLnBrk="0" fontAlgn="base" hangingPunct="0">
              <a:spcBef>
                <a:spcPct val="0"/>
              </a:spcBef>
              <a:spcAft>
                <a:spcPct val="0"/>
              </a:spcAft>
              <a:defRPr sz="3200" b="1" kern="1200" cap="all">
                <a:solidFill>
                  <a:srgbClr val="5E39BF"/>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ctr" eaLnBrk="1" fontAlgn="auto" hangingPunct="1">
              <a:spcAft>
                <a:spcPts val="0"/>
              </a:spcAft>
              <a:defRPr/>
            </a:pPr>
            <a:r>
              <a:rPr lang="fr-FR" sz="2800" smtClean="0">
                <a:ea typeface="+mj-ea"/>
                <a:cs typeface="+mj-cs"/>
              </a:rPr>
              <a:t>RBO et évolution du rôle de l’Autorité</a:t>
            </a:r>
            <a:endParaRPr lang="fr-FR" sz="2800" b="0" cap="none" dirty="0" smtClean="0">
              <a:ea typeface="+mj-ea"/>
              <a:cs typeface="+mj-cs"/>
            </a:endParaRPr>
          </a:p>
        </p:txBody>
      </p:sp>
      <p:sp>
        <p:nvSpPr>
          <p:cNvPr id="16" name="Ellipse 15"/>
          <p:cNvSpPr/>
          <p:nvPr/>
        </p:nvSpPr>
        <p:spPr>
          <a:xfrm>
            <a:off x="2667000" y="627063"/>
            <a:ext cx="4505325" cy="4330700"/>
          </a:xfrm>
          <a:prstGeom prst="ellipse">
            <a:avLst/>
          </a:prstGeom>
          <a:ln w="57150">
            <a:solidFill>
              <a:srgbClr val="7030A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fr-FR"/>
          </a:p>
        </p:txBody>
      </p:sp>
      <p:sp>
        <p:nvSpPr>
          <p:cNvPr id="17" name="Ellipse 16"/>
          <p:cNvSpPr/>
          <p:nvPr/>
        </p:nvSpPr>
        <p:spPr>
          <a:xfrm>
            <a:off x="3840163" y="1831975"/>
            <a:ext cx="2160587" cy="2162175"/>
          </a:xfrm>
          <a:prstGeom prst="ellipse">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fr-FR"/>
          </a:p>
        </p:txBody>
      </p:sp>
      <p:sp>
        <p:nvSpPr>
          <p:cNvPr id="10245" name="ZoneTexte 17"/>
          <p:cNvSpPr txBox="1">
            <a:spLocks noChangeArrowheads="1"/>
          </p:cNvSpPr>
          <p:nvPr/>
        </p:nvSpPr>
        <p:spPr bwMode="auto">
          <a:xfrm>
            <a:off x="3935413" y="2301875"/>
            <a:ext cx="197008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algn="ctr" eaLnBrk="1" hangingPunct="1"/>
            <a:r>
              <a:rPr lang="fr-FR" altLang="fr-FR" b="1">
                <a:solidFill>
                  <a:srgbClr val="FF0000"/>
                </a:solidFill>
              </a:rPr>
              <a:t>Compliance Based Oversight : surveillance de la conformité au règlement</a:t>
            </a:r>
          </a:p>
        </p:txBody>
      </p:sp>
      <p:sp>
        <p:nvSpPr>
          <p:cNvPr id="10246" name="ZoneTexte 19"/>
          <p:cNvSpPr txBox="1">
            <a:spLocks noChangeArrowheads="1"/>
          </p:cNvSpPr>
          <p:nvPr/>
        </p:nvSpPr>
        <p:spPr bwMode="auto">
          <a:xfrm>
            <a:off x="3425825" y="931863"/>
            <a:ext cx="30718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algn="ctr" eaLnBrk="1" hangingPunct="1"/>
            <a:r>
              <a:rPr lang="fr-FR" altLang="fr-FR" b="1">
                <a:solidFill>
                  <a:srgbClr val="7030A0"/>
                </a:solidFill>
              </a:rPr>
              <a:t>RBO : surveillance adaptée aux risques et à la performance de l’exploitant</a:t>
            </a:r>
          </a:p>
        </p:txBody>
      </p:sp>
      <p:sp>
        <p:nvSpPr>
          <p:cNvPr id="10247" name="ZoneTexte 20"/>
          <p:cNvSpPr txBox="1">
            <a:spLocks noChangeArrowheads="1"/>
          </p:cNvSpPr>
          <p:nvPr/>
        </p:nvSpPr>
        <p:spPr bwMode="auto">
          <a:xfrm>
            <a:off x="1358900" y="5072063"/>
            <a:ext cx="68611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algn="ctr" eaLnBrk="1" hangingPunct="1"/>
            <a:r>
              <a:rPr lang="fr-FR" altLang="fr-FR" sz="2400" b="1"/>
              <a:t>Le RBO ne remplace pas la surveillance de la conformité, qui reste le cœur de métier de la DSAC.</a:t>
            </a:r>
          </a:p>
        </p:txBody>
      </p:sp>
      <p:sp>
        <p:nvSpPr>
          <p:cNvPr id="10248" name="Espace réservé du numéro de diapositive 2"/>
          <p:cNvSpPr>
            <a:spLocks noGrp="1"/>
          </p:cNvSpPr>
          <p:nvPr>
            <p:ph type="sldNum" sz="quarter" idx="4294967295"/>
          </p:nvPr>
        </p:nvSpPr>
        <p:spPr bwMode="auto">
          <a:xfrm>
            <a:off x="7010400" y="57848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eaLnBrk="1" hangingPunct="1"/>
            <a:fld id="{9663D590-5B92-489B-A67D-EB92AA195970}" type="slidenum">
              <a:rPr lang="fr-FR" altLang="fr-FR" smtClean="0">
                <a:solidFill>
                  <a:srgbClr val="898989"/>
                </a:solidFill>
                <a:ea typeface="MS PGothic" pitchFamily="34" charset="-128"/>
              </a:rPr>
              <a:pPr eaLnBrk="1" hangingPunct="1"/>
              <a:t>28</a:t>
            </a:fld>
            <a:endParaRPr lang="fr-FR" altLang="fr-FR" smtClean="0">
              <a:solidFill>
                <a:srgbClr val="898989"/>
              </a:solidFill>
              <a:ea typeface="MS PGothic" pitchFamily="34" charset="-128"/>
            </a:endParaRPr>
          </a:p>
        </p:txBody>
      </p:sp>
    </p:spTree>
    <p:extLst>
      <p:ext uri="{BB962C8B-B14F-4D97-AF65-F5344CB8AC3E}">
        <p14:creationId xmlns:p14="http://schemas.microsoft.com/office/powerpoint/2010/main" val="2020439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p:cNvSpPr>
            <a:spLocks noGrp="1"/>
          </p:cNvSpPr>
          <p:nvPr>
            <p:ph type="title"/>
          </p:nvPr>
        </p:nvSpPr>
        <p:spPr>
          <a:xfrm>
            <a:off x="869950" y="304800"/>
            <a:ext cx="7772400" cy="439738"/>
          </a:xfrm>
        </p:spPr>
        <p:txBody>
          <a:bodyPr rtlCol="0">
            <a:normAutofit fontScale="90000"/>
          </a:bodyPr>
          <a:lstStyle/>
          <a:p>
            <a:pPr algn="ctr" eaLnBrk="1" fontAlgn="auto" hangingPunct="1">
              <a:spcAft>
                <a:spcPts val="0"/>
              </a:spcAft>
              <a:defRPr/>
            </a:pPr>
            <a:r>
              <a:rPr lang="fr-FR" sz="2800" dirty="0" smtClean="0">
                <a:ea typeface="+mj-ea"/>
                <a:cs typeface="+mj-cs"/>
              </a:rPr>
              <a:t>EXIGENCES REGLEMENTAIRES RBO</a:t>
            </a:r>
            <a:endParaRPr lang="fr-FR" sz="2800" b="0" cap="none" dirty="0" smtClean="0">
              <a:ea typeface="+mj-ea"/>
              <a:cs typeface="+mj-cs"/>
            </a:endParaRPr>
          </a:p>
        </p:txBody>
      </p:sp>
      <p:sp>
        <p:nvSpPr>
          <p:cNvPr id="12291" name="Espace réservé du numéro de diapositive 3"/>
          <p:cNvSpPr>
            <a:spLocks noGrp="1"/>
          </p:cNvSpPr>
          <p:nvPr>
            <p:ph type="sldNum" sz="quarter" idx="4294967295"/>
          </p:nvPr>
        </p:nvSpPr>
        <p:spPr bwMode="auto">
          <a:xfrm>
            <a:off x="7010400" y="57848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eaLnBrk="1" hangingPunct="1"/>
            <a:fld id="{BE61210F-2625-4341-8D44-A9C89732312B}" type="slidenum">
              <a:rPr lang="fr-FR" altLang="fr-FR" smtClean="0">
                <a:solidFill>
                  <a:srgbClr val="898989"/>
                </a:solidFill>
                <a:ea typeface="MS PGothic" pitchFamily="34" charset="-128"/>
              </a:rPr>
              <a:pPr eaLnBrk="1" hangingPunct="1"/>
              <a:t>29</a:t>
            </a:fld>
            <a:endParaRPr lang="fr-FR" altLang="fr-FR" smtClean="0">
              <a:solidFill>
                <a:srgbClr val="898989"/>
              </a:solidFill>
              <a:ea typeface="MS PGothic" pitchFamily="34" charset="-128"/>
            </a:endParaRPr>
          </a:p>
        </p:txBody>
      </p:sp>
      <p:sp>
        <p:nvSpPr>
          <p:cNvPr id="12292" name="ZoneTexte 5"/>
          <p:cNvSpPr txBox="1">
            <a:spLocks noChangeArrowheads="1"/>
          </p:cNvSpPr>
          <p:nvPr/>
        </p:nvSpPr>
        <p:spPr bwMode="auto">
          <a:xfrm>
            <a:off x="1181100" y="1346200"/>
            <a:ext cx="746125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algn="just" eaLnBrk="1" hangingPunct="1">
              <a:spcAft>
                <a:spcPts val="1200"/>
              </a:spcAft>
              <a:buClr>
                <a:schemeClr val="tx2"/>
              </a:buClr>
              <a:buSzPct val="120000"/>
              <a:buFont typeface="Wingdings" pitchFamily="2" charset="2"/>
              <a:buChar char="Ø"/>
            </a:pPr>
            <a:r>
              <a:rPr lang="fr-FR" altLang="fr-FR" sz="2400"/>
              <a:t>Les règlements imposent la couverture de toutes les exigences sur un cycle de surveillance</a:t>
            </a:r>
          </a:p>
          <a:p>
            <a:pPr algn="just" eaLnBrk="1" hangingPunct="1">
              <a:spcAft>
                <a:spcPts val="1200"/>
              </a:spcAft>
              <a:buClr>
                <a:schemeClr val="tx2"/>
              </a:buClr>
              <a:buSzPct val="120000"/>
              <a:buFont typeface="Wingdings" pitchFamily="2" charset="2"/>
              <a:buChar char="Ø"/>
            </a:pPr>
            <a:endParaRPr lang="fr-FR" altLang="fr-FR" sz="2400"/>
          </a:p>
          <a:p>
            <a:pPr algn="just" eaLnBrk="1" hangingPunct="1">
              <a:spcAft>
                <a:spcPts val="1200"/>
              </a:spcAft>
              <a:buClr>
                <a:schemeClr val="tx2"/>
              </a:buClr>
              <a:buSzPct val="120000"/>
              <a:buFont typeface="Wingdings" pitchFamily="2" charset="2"/>
              <a:buChar char="Ø"/>
            </a:pPr>
            <a:r>
              <a:rPr lang="fr-FR" altLang="fr-FR" sz="2400"/>
              <a:t>Les règlements prévoient la possibilité d’adapter la surveillance et/ou de moduler le cycle de surveillance en fonctions des risques identifiés et des performances de l’opérateur</a:t>
            </a:r>
          </a:p>
        </p:txBody>
      </p:sp>
    </p:spTree>
    <p:extLst>
      <p:ext uri="{BB962C8B-B14F-4D97-AF65-F5344CB8AC3E}">
        <p14:creationId xmlns:p14="http://schemas.microsoft.com/office/powerpoint/2010/main" val="1413868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Pourquoi ce séminaire?</a:t>
            </a:r>
            <a:endParaRPr lang="fr-FR" dirty="0"/>
          </a:p>
        </p:txBody>
      </p:sp>
      <p:sp>
        <p:nvSpPr>
          <p:cNvPr id="3" name="Espace réservé du texte 2"/>
          <p:cNvSpPr>
            <a:spLocks noGrp="1"/>
          </p:cNvSpPr>
          <p:nvPr>
            <p:ph type="body" idx="1"/>
          </p:nvPr>
        </p:nvSpPr>
        <p:spPr>
          <a:xfrm>
            <a:off x="1244326" y="1406526"/>
            <a:ext cx="7772400" cy="3984340"/>
          </a:xfrm>
        </p:spPr>
        <p:txBody>
          <a:bodyPr/>
          <a:lstStyle/>
          <a:p>
            <a:r>
              <a:rPr lang="fr-FR" dirty="0" smtClean="0"/>
              <a:t>Des évolutions </a:t>
            </a:r>
            <a:r>
              <a:rPr lang="fr-FR" dirty="0"/>
              <a:t>dans la surveillance des organismes ont </a:t>
            </a:r>
            <a:r>
              <a:rPr lang="fr-FR" dirty="0" smtClean="0"/>
              <a:t>été préparées par la DSAC en 2018 et entrent en vigueur en 2019.</a:t>
            </a:r>
          </a:p>
          <a:p>
            <a:endParaRPr lang="fr-FR" dirty="0" smtClean="0"/>
          </a:p>
          <a:p>
            <a:r>
              <a:rPr lang="fr-FR" dirty="0" smtClean="0"/>
              <a:t>Ces changements justifient une réunion spécifique avec les ATO, en complément du séminaire annuel habituel.</a:t>
            </a:r>
          </a:p>
          <a:p>
            <a:endParaRPr lang="fr-FR" dirty="0" smtClean="0"/>
          </a:p>
          <a:p>
            <a:r>
              <a:rPr lang="fr-FR" dirty="0" smtClean="0"/>
              <a:t>La DSAC a fait le choix de convier les ATO formant à des licences et qualifications professionnelles.</a:t>
            </a:r>
          </a:p>
          <a:p>
            <a:endParaRPr lang="fr-FR" dirty="0"/>
          </a:p>
        </p:txBody>
      </p:sp>
    </p:spTree>
    <p:extLst>
      <p:ext uri="{BB962C8B-B14F-4D97-AF65-F5344CB8AC3E}">
        <p14:creationId xmlns:p14="http://schemas.microsoft.com/office/powerpoint/2010/main" val="1035093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p:cNvSpPr>
            <a:spLocks noGrp="1"/>
          </p:cNvSpPr>
          <p:nvPr>
            <p:ph type="title"/>
          </p:nvPr>
        </p:nvSpPr>
        <p:spPr>
          <a:xfrm>
            <a:off x="869950" y="88900"/>
            <a:ext cx="7772400" cy="438150"/>
          </a:xfrm>
        </p:spPr>
        <p:txBody>
          <a:bodyPr rtlCol="0">
            <a:normAutofit fontScale="90000"/>
          </a:bodyPr>
          <a:lstStyle/>
          <a:p>
            <a:pPr algn="ctr" eaLnBrk="1" fontAlgn="auto" hangingPunct="1">
              <a:spcAft>
                <a:spcPts val="0"/>
              </a:spcAft>
              <a:defRPr/>
            </a:pPr>
            <a:r>
              <a:rPr lang="fr-FR" sz="2800" smtClean="0">
                <a:ea typeface="+mj-ea"/>
                <a:cs typeface="+mj-cs"/>
              </a:rPr>
              <a:t>EXIGENCES REGLEMENTAIRES RBO</a:t>
            </a:r>
            <a:endParaRPr lang="fr-FR" sz="2800" b="0" cap="none" dirty="0" smtClean="0">
              <a:ea typeface="+mj-ea"/>
              <a:cs typeface="+mj-cs"/>
            </a:endParaRPr>
          </a:p>
        </p:txBody>
      </p:sp>
      <p:sp>
        <p:nvSpPr>
          <p:cNvPr id="13315" name="Espace réservé du numéro de diapositive 3"/>
          <p:cNvSpPr>
            <a:spLocks noGrp="1"/>
          </p:cNvSpPr>
          <p:nvPr>
            <p:ph type="sldNum" sz="quarter" idx="4294967295"/>
          </p:nvPr>
        </p:nvSpPr>
        <p:spPr bwMode="auto">
          <a:xfrm>
            <a:off x="7010400" y="57848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eaLnBrk="1" hangingPunct="1"/>
            <a:fld id="{C6E72D3F-8A85-40A7-963C-1191956963D7}" type="slidenum">
              <a:rPr lang="fr-FR" altLang="fr-FR" smtClean="0">
                <a:solidFill>
                  <a:srgbClr val="898989"/>
                </a:solidFill>
                <a:ea typeface="MS PGothic" pitchFamily="34" charset="-128"/>
              </a:rPr>
              <a:pPr eaLnBrk="1" hangingPunct="1"/>
              <a:t>30</a:t>
            </a:fld>
            <a:endParaRPr lang="fr-FR" altLang="fr-FR" smtClean="0">
              <a:solidFill>
                <a:srgbClr val="898989"/>
              </a:solidFill>
              <a:ea typeface="MS PGothic" pitchFamily="34" charset="-128"/>
            </a:endParaRPr>
          </a:p>
        </p:txBody>
      </p:sp>
      <p:sp>
        <p:nvSpPr>
          <p:cNvPr id="13316" name="Rectangle 2"/>
          <p:cNvSpPr>
            <a:spLocks noChangeArrowheads="1"/>
          </p:cNvSpPr>
          <p:nvPr/>
        </p:nvSpPr>
        <p:spPr bwMode="auto">
          <a:xfrm>
            <a:off x="564712" y="731619"/>
            <a:ext cx="8579288"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algn="just" eaLnBrk="1" hangingPunct="1"/>
            <a:r>
              <a:rPr lang="fr-FR" altLang="fr-FR" b="1" dirty="0" smtClean="0"/>
              <a:t>ARA.GEN.305 </a:t>
            </a:r>
            <a:r>
              <a:rPr lang="fr-FR" altLang="fr-FR" b="1" dirty="0"/>
              <a:t>Programme de surveillance </a:t>
            </a:r>
          </a:p>
          <a:p>
            <a:pPr algn="just" eaLnBrk="1" hangingPunct="1"/>
            <a:endParaRPr lang="fr-FR" altLang="fr-FR" sz="1600" b="1" dirty="0"/>
          </a:p>
          <a:p>
            <a:pPr algn="just" eaLnBrk="1" hangingPunct="1"/>
            <a:r>
              <a:rPr lang="fr-FR" altLang="fr-FR" b="1" dirty="0"/>
              <a:t>a) L’autorité compétente établit et maintient un programme de surveillance couvrant les activités de surveillance requises par les ARA.GEN.300 et ARO.RAMP. </a:t>
            </a:r>
          </a:p>
          <a:p>
            <a:pPr algn="just" eaLnBrk="1" hangingPunct="1"/>
            <a:r>
              <a:rPr lang="fr-FR" altLang="fr-FR" b="1" dirty="0"/>
              <a:t>b) En ce qui concerne les organismes certifiés par l’autorité compétente et les titulaires d’un certificat de qualification FSTD, le programme de surveillance est élaboré en prenant en compte la nature spécifique de l’organisme, la complexité de ses activités les résultats d’activités passées de certification et/ou de surveillance et </a:t>
            </a:r>
            <a:r>
              <a:rPr lang="fr-FR" altLang="fr-FR" b="1" dirty="0">
                <a:solidFill>
                  <a:srgbClr val="FF0000"/>
                </a:solidFill>
              </a:rPr>
              <a:t>est fondé sur l’évaluation des risques associés. </a:t>
            </a:r>
            <a:r>
              <a:rPr lang="fr-FR" altLang="fr-FR" b="1" dirty="0"/>
              <a:t>Sont inclus dans chaque cycle de planification de surveillance: </a:t>
            </a:r>
          </a:p>
          <a:p>
            <a:pPr algn="just" eaLnBrk="1" hangingPunct="1"/>
            <a:r>
              <a:rPr lang="fr-FR" altLang="fr-FR" b="1" dirty="0"/>
              <a:t>(1) des audits et des inspections, y compris des inspections au sol et des inspections inopinées si nécessaire; et </a:t>
            </a:r>
          </a:p>
          <a:p>
            <a:pPr algn="just" eaLnBrk="1" hangingPunct="1"/>
            <a:r>
              <a:rPr lang="fr-FR" altLang="fr-FR" b="1" dirty="0"/>
              <a:t>(2) des réunions organisées entre le dirigeant responsable et l’autorité compétente pour s’assurer que tous deux restent informés des questions importantes. </a:t>
            </a:r>
          </a:p>
          <a:p>
            <a:pPr algn="just" eaLnBrk="1" hangingPunct="1"/>
            <a:r>
              <a:rPr lang="fr-FR" altLang="fr-FR" b="1" dirty="0"/>
              <a:t>c) En ce qui concerne les organismes certifiés par l’autorité compétente et les titulaires d’un certificat de qualification FSTD, un cycle de planification de surveillance de 24 mois maximum est appliqué.</a:t>
            </a:r>
          </a:p>
        </p:txBody>
      </p:sp>
    </p:spTree>
    <p:extLst>
      <p:ext uri="{BB962C8B-B14F-4D97-AF65-F5344CB8AC3E}">
        <p14:creationId xmlns:p14="http://schemas.microsoft.com/office/powerpoint/2010/main" val="26932669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p:cNvSpPr>
            <a:spLocks noGrp="1"/>
          </p:cNvSpPr>
          <p:nvPr>
            <p:ph type="title"/>
          </p:nvPr>
        </p:nvSpPr>
        <p:spPr>
          <a:xfrm>
            <a:off x="869950" y="88900"/>
            <a:ext cx="7772400" cy="438150"/>
          </a:xfrm>
        </p:spPr>
        <p:txBody>
          <a:bodyPr rtlCol="0">
            <a:normAutofit fontScale="90000"/>
          </a:bodyPr>
          <a:lstStyle/>
          <a:p>
            <a:pPr algn="ctr" eaLnBrk="1" fontAlgn="auto" hangingPunct="1">
              <a:spcAft>
                <a:spcPts val="0"/>
              </a:spcAft>
              <a:defRPr/>
            </a:pPr>
            <a:r>
              <a:rPr lang="fr-FR" sz="2800" smtClean="0">
                <a:ea typeface="+mj-ea"/>
                <a:cs typeface="+mj-cs"/>
              </a:rPr>
              <a:t>EXIGENCES REGLEMENTAIRES RBO</a:t>
            </a:r>
            <a:endParaRPr lang="fr-FR" sz="2800" b="0" cap="none" dirty="0" smtClean="0">
              <a:ea typeface="+mj-ea"/>
              <a:cs typeface="+mj-cs"/>
            </a:endParaRPr>
          </a:p>
        </p:txBody>
      </p:sp>
      <p:sp>
        <p:nvSpPr>
          <p:cNvPr id="14339" name="Espace réservé du numéro de diapositive 3"/>
          <p:cNvSpPr>
            <a:spLocks noGrp="1"/>
          </p:cNvSpPr>
          <p:nvPr>
            <p:ph type="sldNum" sz="quarter" idx="4294967295"/>
          </p:nvPr>
        </p:nvSpPr>
        <p:spPr bwMode="auto">
          <a:xfrm>
            <a:off x="7010400" y="57848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eaLnBrk="1" hangingPunct="1"/>
            <a:fld id="{456797AE-34A9-4CA6-A1E1-74F8C9F4FCB6}" type="slidenum">
              <a:rPr lang="fr-FR" altLang="fr-FR" smtClean="0">
                <a:solidFill>
                  <a:srgbClr val="898989"/>
                </a:solidFill>
                <a:ea typeface="MS PGothic" pitchFamily="34" charset="-128"/>
              </a:rPr>
              <a:pPr eaLnBrk="1" hangingPunct="1"/>
              <a:t>31</a:t>
            </a:fld>
            <a:endParaRPr lang="fr-FR" altLang="fr-FR" smtClean="0">
              <a:solidFill>
                <a:srgbClr val="898989"/>
              </a:solidFill>
              <a:ea typeface="MS PGothic" pitchFamily="34" charset="-128"/>
            </a:endParaRPr>
          </a:p>
        </p:txBody>
      </p:sp>
      <p:sp>
        <p:nvSpPr>
          <p:cNvPr id="14340" name="Rectangle 2"/>
          <p:cNvSpPr>
            <a:spLocks noChangeArrowheads="1"/>
          </p:cNvSpPr>
          <p:nvPr/>
        </p:nvSpPr>
        <p:spPr bwMode="auto">
          <a:xfrm>
            <a:off x="1103586" y="338959"/>
            <a:ext cx="7811814"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eaLnBrk="1" hangingPunct="1"/>
            <a:endParaRPr lang="fr-FR" altLang="fr-FR" sz="1600" dirty="0"/>
          </a:p>
          <a:p>
            <a:pPr algn="just" eaLnBrk="1" hangingPunct="1"/>
            <a:r>
              <a:rPr lang="fr-FR" altLang="fr-FR" sz="2000" b="1" dirty="0" smtClean="0"/>
              <a:t>ARA.GEN.305 </a:t>
            </a:r>
            <a:r>
              <a:rPr lang="fr-FR" altLang="fr-FR" sz="2000" b="1" dirty="0"/>
              <a:t>Programme de surveillance (suite)</a:t>
            </a:r>
          </a:p>
          <a:p>
            <a:pPr algn="just" eaLnBrk="1" hangingPunct="1"/>
            <a:endParaRPr lang="fr-FR" altLang="fr-FR" sz="2000" b="1" dirty="0"/>
          </a:p>
          <a:p>
            <a:pPr algn="just" eaLnBrk="1" hangingPunct="1"/>
            <a:endParaRPr lang="fr-FR" altLang="fr-FR" sz="2000" b="1" dirty="0"/>
          </a:p>
          <a:p>
            <a:pPr algn="just" eaLnBrk="1" hangingPunct="1"/>
            <a:r>
              <a:rPr lang="fr-FR" altLang="fr-FR" sz="2000" b="1" dirty="0"/>
              <a:t>Le cycle de planification de la surveillance peut être réduit s’il est avéré que le niveau de performance de l’organisme ou du titulaire de la qualification FSTD a diminué du point de vue de la sécurité. </a:t>
            </a:r>
          </a:p>
          <a:p>
            <a:pPr algn="just" eaLnBrk="1" hangingPunct="1"/>
            <a:r>
              <a:rPr lang="fr-FR" altLang="fr-FR" sz="2000" b="1" dirty="0"/>
              <a:t>Le cycle de planification de la surveillance peut être prolongé jusqu’à un maximum de 36 mois si l’autorité compétente a établi qu’au cours des 24 mois précédents: </a:t>
            </a:r>
          </a:p>
          <a:p>
            <a:pPr algn="just" eaLnBrk="1" hangingPunct="1"/>
            <a:r>
              <a:rPr lang="fr-FR" altLang="fr-FR" sz="2000" b="1" dirty="0"/>
              <a:t>(1) l’organisme a démontré son efficacité dans l’identification de dangers pour la sécurité aéronautique et dans la gestion des risques associés; </a:t>
            </a:r>
          </a:p>
          <a:p>
            <a:pPr algn="just" eaLnBrk="1" hangingPunct="1"/>
            <a:r>
              <a:rPr lang="fr-FR" altLang="fr-FR" sz="2000" b="1" dirty="0"/>
              <a:t>Le cycle de planification de la surveillance peut être prolongé jusqu’à 48 mois maximum si, outre le point mentionné ci-dessus, l’organisme a établi un système qui lui permet de rapporter à l’autorité compétente d’une manière continue et efficace ses performances en termes de sécurité et sa conformité réglementaire, système que l’autorité compétente a approuvé. </a:t>
            </a:r>
          </a:p>
        </p:txBody>
      </p:sp>
    </p:spTree>
    <p:extLst>
      <p:ext uri="{BB962C8B-B14F-4D97-AF65-F5344CB8AC3E}">
        <p14:creationId xmlns:p14="http://schemas.microsoft.com/office/powerpoint/2010/main" val="1773335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p:cNvSpPr>
            <a:spLocks noGrp="1"/>
          </p:cNvSpPr>
          <p:nvPr>
            <p:ph type="title"/>
          </p:nvPr>
        </p:nvSpPr>
        <p:spPr>
          <a:xfrm>
            <a:off x="869950" y="425450"/>
            <a:ext cx="7772400" cy="439738"/>
          </a:xfrm>
        </p:spPr>
        <p:txBody>
          <a:bodyPr rtlCol="0">
            <a:normAutofit fontScale="90000"/>
          </a:bodyPr>
          <a:lstStyle/>
          <a:p>
            <a:pPr algn="ctr" eaLnBrk="1" fontAlgn="auto" hangingPunct="1">
              <a:spcAft>
                <a:spcPts val="0"/>
              </a:spcAft>
              <a:defRPr/>
            </a:pPr>
            <a:r>
              <a:rPr lang="fr-FR" sz="2800" dirty="0" err="1" smtClean="0">
                <a:ea typeface="+mj-ea"/>
                <a:cs typeface="+mj-cs"/>
              </a:rPr>
              <a:t>Elements</a:t>
            </a:r>
            <a:r>
              <a:rPr lang="fr-FR" sz="2800" dirty="0" smtClean="0">
                <a:ea typeface="+mj-ea"/>
                <a:cs typeface="+mj-cs"/>
              </a:rPr>
              <a:t> modulables de la surveillance</a:t>
            </a:r>
            <a:endParaRPr lang="fr-FR" sz="2800" b="0" cap="none" dirty="0" smtClean="0">
              <a:ea typeface="+mj-ea"/>
              <a:cs typeface="+mj-cs"/>
            </a:endParaRPr>
          </a:p>
        </p:txBody>
      </p:sp>
      <p:sp>
        <p:nvSpPr>
          <p:cNvPr id="16387" name="Espace réservé du numéro de diapositive 2"/>
          <p:cNvSpPr>
            <a:spLocks noGrp="1"/>
          </p:cNvSpPr>
          <p:nvPr>
            <p:ph type="sldNum" sz="quarter" idx="4294967295"/>
          </p:nvPr>
        </p:nvSpPr>
        <p:spPr bwMode="auto">
          <a:xfrm>
            <a:off x="7010400" y="57848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eaLnBrk="1" hangingPunct="1"/>
            <a:fld id="{CD0DC66D-F275-4650-B4FF-1BD9CE29DAA0}" type="slidenum">
              <a:rPr lang="fr-FR" altLang="fr-FR" smtClean="0">
                <a:solidFill>
                  <a:srgbClr val="898989"/>
                </a:solidFill>
                <a:ea typeface="MS PGothic" pitchFamily="34" charset="-128"/>
              </a:rPr>
              <a:pPr eaLnBrk="1" hangingPunct="1"/>
              <a:t>32</a:t>
            </a:fld>
            <a:endParaRPr lang="fr-FR" altLang="fr-FR" smtClean="0">
              <a:solidFill>
                <a:srgbClr val="898989"/>
              </a:solidFill>
              <a:ea typeface="MS PGothic" pitchFamily="34" charset="-128"/>
            </a:endParaRPr>
          </a:p>
        </p:txBody>
      </p:sp>
      <p:sp>
        <p:nvSpPr>
          <p:cNvPr id="16388" name="ZoneTexte 5"/>
          <p:cNvSpPr txBox="1">
            <a:spLocks noChangeArrowheads="1"/>
          </p:cNvSpPr>
          <p:nvPr/>
        </p:nvSpPr>
        <p:spPr bwMode="auto">
          <a:xfrm>
            <a:off x="869950" y="1346200"/>
            <a:ext cx="79724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algn="just" eaLnBrk="1" hangingPunct="1">
              <a:spcAft>
                <a:spcPts val="2400"/>
              </a:spcAft>
              <a:buClr>
                <a:schemeClr val="tx2"/>
              </a:buClr>
              <a:buSzPct val="120000"/>
              <a:buFont typeface="Wingdings" pitchFamily="2" charset="2"/>
              <a:buChar char="ü"/>
            </a:pPr>
            <a:r>
              <a:rPr lang="fr-FR" altLang="fr-FR" sz="2400"/>
              <a:t>Durée du cycle de surveillance</a:t>
            </a:r>
          </a:p>
          <a:p>
            <a:pPr algn="just" eaLnBrk="1" hangingPunct="1">
              <a:spcAft>
                <a:spcPts val="2400"/>
              </a:spcAft>
              <a:buClr>
                <a:schemeClr val="tx2"/>
              </a:buClr>
              <a:buSzPct val="120000"/>
              <a:buFont typeface="Wingdings" pitchFamily="2" charset="2"/>
              <a:buChar char="ü"/>
            </a:pPr>
            <a:r>
              <a:rPr lang="fr-FR" altLang="fr-FR" sz="2400"/>
              <a:t>Quantité de surveillance par cycle (nombre d’homme*jour de surveillance par cycle) directement relié à la profondeur des audits</a:t>
            </a:r>
          </a:p>
          <a:p>
            <a:pPr algn="just" eaLnBrk="1" hangingPunct="1">
              <a:spcAft>
                <a:spcPts val="2400"/>
              </a:spcAft>
              <a:buClr>
                <a:schemeClr val="tx2"/>
              </a:buClr>
              <a:buSzPct val="120000"/>
              <a:buFont typeface="Wingdings" pitchFamily="2" charset="2"/>
              <a:buChar char="ü"/>
            </a:pPr>
            <a:r>
              <a:rPr lang="fr-FR" altLang="fr-FR" sz="2400"/>
              <a:t>Répartition des heures de surveillance par thématique (activité ou exigence) le cas échéant</a:t>
            </a:r>
          </a:p>
          <a:p>
            <a:pPr algn="just" eaLnBrk="1" hangingPunct="1">
              <a:spcAft>
                <a:spcPts val="2400"/>
              </a:spcAft>
              <a:buClr>
                <a:schemeClr val="tx2"/>
              </a:buClr>
              <a:buSzPct val="120000"/>
              <a:buFont typeface="Wingdings" pitchFamily="2" charset="2"/>
              <a:buChar char="ü"/>
            </a:pPr>
            <a:r>
              <a:rPr lang="fr-FR" altLang="fr-FR" sz="2400"/>
              <a:t>Identification annuelle d’axes de surveillance (sujets prioritaires en fonction de la vue transverse sur les risques)</a:t>
            </a:r>
          </a:p>
        </p:txBody>
      </p:sp>
    </p:spTree>
    <p:extLst>
      <p:ext uri="{BB962C8B-B14F-4D97-AF65-F5344CB8AC3E}">
        <p14:creationId xmlns:p14="http://schemas.microsoft.com/office/powerpoint/2010/main" val="41752945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p:cNvSpPr>
            <a:spLocks noGrp="1"/>
          </p:cNvSpPr>
          <p:nvPr>
            <p:ph type="title"/>
          </p:nvPr>
        </p:nvSpPr>
        <p:spPr>
          <a:xfrm>
            <a:off x="846138" y="139700"/>
            <a:ext cx="7772400" cy="942975"/>
          </a:xfrm>
        </p:spPr>
        <p:txBody>
          <a:bodyPr rtlCol="0">
            <a:normAutofit/>
          </a:bodyPr>
          <a:lstStyle/>
          <a:p>
            <a:pPr algn="ctr" eaLnBrk="1" fontAlgn="auto" hangingPunct="1">
              <a:spcAft>
                <a:spcPts val="0"/>
              </a:spcAft>
              <a:defRPr/>
            </a:pPr>
            <a:r>
              <a:rPr lang="fr-FR" sz="2400" dirty="0" smtClean="0">
                <a:ea typeface="+mj-ea"/>
                <a:cs typeface="+mj-cs"/>
              </a:rPr>
              <a:t>Processus de mise en œuvre du RBO</a:t>
            </a:r>
          </a:p>
        </p:txBody>
      </p:sp>
      <p:sp>
        <p:nvSpPr>
          <p:cNvPr id="19459" name="Espace réservé du numéro de diapositive 4"/>
          <p:cNvSpPr>
            <a:spLocks noGrp="1"/>
          </p:cNvSpPr>
          <p:nvPr>
            <p:ph type="sldNum" sz="quarter" idx="4294967295"/>
          </p:nvPr>
        </p:nvSpPr>
        <p:spPr bwMode="auto">
          <a:xfrm>
            <a:off x="7010400" y="57848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eaLnBrk="1" hangingPunct="1"/>
            <a:fld id="{0EEE5211-98DC-452B-A9B1-FB6D692E85C4}" type="slidenum">
              <a:rPr lang="fr-FR" altLang="fr-FR" smtClean="0">
                <a:solidFill>
                  <a:srgbClr val="898989"/>
                </a:solidFill>
                <a:ea typeface="MS PGothic" pitchFamily="34" charset="-128"/>
              </a:rPr>
              <a:pPr eaLnBrk="1" hangingPunct="1"/>
              <a:t>33</a:t>
            </a:fld>
            <a:endParaRPr lang="fr-FR" altLang="fr-FR" smtClean="0">
              <a:solidFill>
                <a:srgbClr val="898989"/>
              </a:solidFill>
              <a:ea typeface="MS PGothic" pitchFamily="34" charset="-128"/>
            </a:endParaRPr>
          </a:p>
        </p:txBody>
      </p:sp>
      <p:grpSp>
        <p:nvGrpSpPr>
          <p:cNvPr id="19460" name="Zone de dessin 2"/>
          <p:cNvGrpSpPr>
            <a:grpSpLocks/>
          </p:cNvGrpSpPr>
          <p:nvPr/>
        </p:nvGrpSpPr>
        <p:grpSpPr bwMode="auto">
          <a:xfrm>
            <a:off x="3497263" y="1077913"/>
            <a:ext cx="3113087" cy="4398962"/>
            <a:chOff x="1676948" y="54859"/>
            <a:chExt cx="2304036" cy="2872207"/>
          </a:xfrm>
        </p:grpSpPr>
        <p:sp>
          <p:nvSpPr>
            <p:cNvPr id="6" name="Zone de texte 3"/>
            <p:cNvSpPr txBox="1"/>
            <p:nvPr/>
          </p:nvSpPr>
          <p:spPr>
            <a:xfrm>
              <a:off x="1676948" y="54859"/>
              <a:ext cx="2304036" cy="576307"/>
            </a:xfrm>
            <a:prstGeom prst="rect">
              <a:avLst/>
            </a:prstGeom>
            <a:ln/>
          </p:spPr>
          <p:style>
            <a:lnRef idx="2">
              <a:schemeClr val="accent4"/>
            </a:lnRef>
            <a:fillRef idx="1">
              <a:schemeClr val="lt1"/>
            </a:fillRef>
            <a:effectRef idx="0">
              <a:schemeClr val="accent4"/>
            </a:effectRef>
            <a:fontRef idx="minor">
              <a:schemeClr val="dk1"/>
            </a:fontRef>
          </p:style>
          <p:txBody>
            <a:bodyPr anchor="ctr"/>
            <a:lstStyle/>
            <a:p>
              <a:pPr algn="ctr">
                <a:spcAft>
                  <a:spcPts val="0"/>
                </a:spcAft>
                <a:defRPr/>
              </a:pPr>
              <a:r>
                <a:rPr lang="fr-FR" sz="1600" b="1" dirty="0">
                  <a:ea typeface="Cambria"/>
                </a:rPr>
                <a:t>1. Collecte des données</a:t>
              </a:r>
              <a:endParaRPr lang="fr-FR" dirty="0">
                <a:ea typeface="Cambria"/>
              </a:endParaRPr>
            </a:p>
          </p:txBody>
        </p:sp>
        <p:sp>
          <p:nvSpPr>
            <p:cNvPr id="7" name="Zone de texte 4"/>
            <p:cNvSpPr txBox="1"/>
            <p:nvPr/>
          </p:nvSpPr>
          <p:spPr>
            <a:xfrm>
              <a:off x="1676948" y="810484"/>
              <a:ext cx="2304036" cy="576307"/>
            </a:xfrm>
            <a:prstGeom prst="rect">
              <a:avLst/>
            </a:prstGeom>
            <a:ln/>
          </p:spPr>
          <p:style>
            <a:lnRef idx="2">
              <a:schemeClr val="accent4"/>
            </a:lnRef>
            <a:fillRef idx="1">
              <a:schemeClr val="lt1"/>
            </a:fillRef>
            <a:effectRef idx="0">
              <a:schemeClr val="accent4"/>
            </a:effectRef>
            <a:fontRef idx="minor">
              <a:schemeClr val="dk1"/>
            </a:fontRef>
          </p:style>
          <p:txBody>
            <a:bodyPr anchor="ctr"/>
            <a:lstStyle/>
            <a:p>
              <a:pPr algn="ctr">
                <a:spcAft>
                  <a:spcPts val="0"/>
                </a:spcAft>
                <a:defRPr/>
              </a:pPr>
              <a:r>
                <a:rPr lang="fr-FR" sz="1600" b="1" dirty="0">
                  <a:ea typeface="Cambria"/>
                </a:rPr>
                <a:t>2. Analyse des données</a:t>
              </a:r>
              <a:endParaRPr lang="fr-FR" dirty="0">
                <a:ea typeface="Cambria"/>
              </a:endParaRPr>
            </a:p>
          </p:txBody>
        </p:sp>
        <p:sp>
          <p:nvSpPr>
            <p:cNvPr id="8" name="Zone de texte 7"/>
            <p:cNvSpPr txBox="1"/>
            <p:nvPr/>
          </p:nvSpPr>
          <p:spPr>
            <a:xfrm>
              <a:off x="1676948" y="2350759"/>
              <a:ext cx="2304036" cy="576307"/>
            </a:xfrm>
            <a:prstGeom prst="rect">
              <a:avLst/>
            </a:prstGeom>
            <a:ln/>
          </p:spPr>
          <p:style>
            <a:lnRef idx="2">
              <a:schemeClr val="accent4"/>
            </a:lnRef>
            <a:fillRef idx="1">
              <a:schemeClr val="lt1"/>
            </a:fillRef>
            <a:effectRef idx="0">
              <a:schemeClr val="accent4"/>
            </a:effectRef>
            <a:fontRef idx="minor">
              <a:schemeClr val="dk1"/>
            </a:fontRef>
          </p:style>
          <p:txBody>
            <a:bodyPr anchor="ctr"/>
            <a:lstStyle/>
            <a:p>
              <a:pPr algn="ctr">
                <a:spcAft>
                  <a:spcPts val="0"/>
                </a:spcAft>
                <a:defRPr/>
              </a:pPr>
              <a:r>
                <a:rPr lang="fr-FR" sz="1600" b="1" dirty="0">
                  <a:ea typeface="Cambria"/>
                </a:rPr>
                <a:t>4. </a:t>
              </a:r>
              <a:r>
                <a:rPr lang="fr-FR" sz="1600" b="1">
                  <a:ea typeface="Cambria"/>
                </a:rPr>
                <a:t>Echange avec l’exploitant</a:t>
              </a:r>
              <a:endParaRPr lang="fr-FR" dirty="0">
                <a:ea typeface="Cambria"/>
              </a:endParaRPr>
            </a:p>
          </p:txBody>
        </p:sp>
        <p:cxnSp>
          <p:nvCxnSpPr>
            <p:cNvPr id="10" name="Connecteur droit avec flèche 9"/>
            <p:cNvCxnSpPr>
              <a:stCxn id="6" idx="2"/>
              <a:endCxn id="7" idx="0"/>
            </p:cNvCxnSpPr>
            <p:nvPr/>
          </p:nvCxnSpPr>
          <p:spPr>
            <a:xfrm>
              <a:off x="2828379" y="631166"/>
              <a:ext cx="1175" cy="179318"/>
            </a:xfrm>
            <a:prstGeom prst="straightConnector1">
              <a:avLst/>
            </a:prstGeom>
            <a:ln>
              <a:headEnd type="none" w="med" len="med"/>
              <a:tailEnd type="triangle" w="med" len="med"/>
            </a:ln>
          </p:spPr>
          <p:style>
            <a:lnRef idx="2">
              <a:schemeClr val="accent4"/>
            </a:lnRef>
            <a:fillRef idx="1">
              <a:schemeClr val="lt1"/>
            </a:fillRef>
            <a:effectRef idx="0">
              <a:schemeClr val="accent4"/>
            </a:effectRef>
            <a:fontRef idx="minor">
              <a:schemeClr val="dk1"/>
            </a:fontRef>
          </p:style>
        </p:cxnSp>
        <p:cxnSp>
          <p:nvCxnSpPr>
            <p:cNvPr id="11" name="Connecteur droit avec flèche 10"/>
            <p:cNvCxnSpPr>
              <a:stCxn id="16" idx="2"/>
              <a:endCxn id="8" idx="0"/>
            </p:cNvCxnSpPr>
            <p:nvPr/>
          </p:nvCxnSpPr>
          <p:spPr>
            <a:xfrm>
              <a:off x="2828379" y="2142418"/>
              <a:ext cx="1175" cy="208341"/>
            </a:xfrm>
            <a:prstGeom prst="straightConnector1">
              <a:avLst/>
            </a:prstGeom>
            <a:ln>
              <a:headEnd type="none" w="med" len="med"/>
              <a:tailEnd type="triangle" w="med" len="med"/>
            </a:ln>
          </p:spPr>
          <p:style>
            <a:lnRef idx="2">
              <a:schemeClr val="accent4"/>
            </a:lnRef>
            <a:fillRef idx="1">
              <a:schemeClr val="lt1"/>
            </a:fillRef>
            <a:effectRef idx="0">
              <a:schemeClr val="accent4"/>
            </a:effectRef>
            <a:fontRef idx="minor">
              <a:schemeClr val="dk1"/>
            </a:fontRef>
          </p:style>
        </p:cxnSp>
        <p:sp>
          <p:nvSpPr>
            <p:cNvPr id="16" name="Zone de texte 4"/>
            <p:cNvSpPr txBox="1"/>
            <p:nvPr/>
          </p:nvSpPr>
          <p:spPr>
            <a:xfrm>
              <a:off x="1676948" y="1566111"/>
              <a:ext cx="2304036" cy="576307"/>
            </a:xfrm>
            <a:prstGeom prst="rect">
              <a:avLst/>
            </a:prstGeom>
            <a:ln/>
          </p:spPr>
          <p:style>
            <a:lnRef idx="2">
              <a:schemeClr val="accent4"/>
            </a:lnRef>
            <a:fillRef idx="1">
              <a:schemeClr val="lt1"/>
            </a:fillRef>
            <a:effectRef idx="0">
              <a:schemeClr val="accent4"/>
            </a:effectRef>
            <a:fontRef idx="minor">
              <a:schemeClr val="dk1"/>
            </a:fontRef>
          </p:style>
          <p:txBody>
            <a:bodyPr anchor="ctr"/>
            <a:lstStyle/>
            <a:p>
              <a:pPr algn="ctr">
                <a:spcAft>
                  <a:spcPts val="0"/>
                </a:spcAft>
                <a:defRPr/>
              </a:pPr>
              <a:r>
                <a:rPr lang="fr-FR" sz="1600" b="1" dirty="0">
                  <a:ea typeface="Cambria"/>
                </a:rPr>
                <a:t>3. Adaptation du plan de surveillance</a:t>
              </a:r>
              <a:endParaRPr lang="fr-FR" dirty="0">
                <a:ea typeface="Cambria"/>
              </a:endParaRPr>
            </a:p>
          </p:txBody>
        </p:sp>
        <p:cxnSp>
          <p:nvCxnSpPr>
            <p:cNvPr id="19" name="Connecteur droit avec flèche 18"/>
            <p:cNvCxnSpPr>
              <a:stCxn id="7" idx="2"/>
              <a:endCxn id="16" idx="0"/>
            </p:cNvCxnSpPr>
            <p:nvPr/>
          </p:nvCxnSpPr>
          <p:spPr>
            <a:xfrm flipH="1">
              <a:off x="2828379" y="1386792"/>
              <a:ext cx="1175" cy="179319"/>
            </a:xfrm>
            <a:prstGeom prst="straightConnector1">
              <a:avLst/>
            </a:prstGeom>
            <a:ln>
              <a:headEnd type="none" w="med" len="med"/>
              <a:tailEnd type="triangle" w="med" len="med"/>
            </a:ln>
          </p:spPr>
          <p:style>
            <a:lnRef idx="2">
              <a:schemeClr val="accent4"/>
            </a:lnRef>
            <a:fillRef idx="1">
              <a:schemeClr val="lt1"/>
            </a:fillRef>
            <a:effectRef idx="0">
              <a:schemeClr val="accent4"/>
            </a:effectRef>
            <a:fontRef idx="minor">
              <a:schemeClr val="dk1"/>
            </a:fontRef>
          </p:style>
        </p:cxnSp>
      </p:grpSp>
    </p:spTree>
    <p:extLst>
      <p:ext uri="{BB962C8B-B14F-4D97-AF65-F5344CB8AC3E}">
        <p14:creationId xmlns:p14="http://schemas.microsoft.com/office/powerpoint/2010/main" val="2925170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p:cNvSpPr>
            <a:spLocks noGrp="1"/>
          </p:cNvSpPr>
          <p:nvPr>
            <p:ph type="title"/>
          </p:nvPr>
        </p:nvSpPr>
        <p:spPr>
          <a:xfrm>
            <a:off x="869950" y="260350"/>
            <a:ext cx="7772400" cy="941388"/>
          </a:xfrm>
        </p:spPr>
        <p:txBody>
          <a:bodyPr rtlCol="0">
            <a:normAutofit/>
          </a:bodyPr>
          <a:lstStyle/>
          <a:p>
            <a:pPr algn="ctr" eaLnBrk="1" fontAlgn="auto" hangingPunct="1">
              <a:spcAft>
                <a:spcPts val="0"/>
              </a:spcAft>
              <a:defRPr/>
            </a:pPr>
            <a:r>
              <a:rPr lang="fr-FR" sz="2400" dirty="0"/>
              <a:t>Données collectées </a:t>
            </a:r>
            <a:r>
              <a:rPr lang="fr-FR" sz="2400" dirty="0" smtClean="0"/>
              <a:t>1/3</a:t>
            </a:r>
            <a:br>
              <a:rPr lang="fr-FR" sz="2400" dirty="0" smtClean="0"/>
            </a:br>
            <a:r>
              <a:rPr lang="fr-FR" sz="2400" b="0" cap="none" dirty="0"/>
              <a:t>Types de données collectées</a:t>
            </a:r>
            <a:endParaRPr lang="fr-FR" sz="2400" b="0" cap="none" dirty="0" smtClean="0">
              <a:ea typeface="+mj-ea"/>
              <a:cs typeface="+mj-cs"/>
            </a:endParaRPr>
          </a:p>
        </p:txBody>
      </p:sp>
      <p:sp>
        <p:nvSpPr>
          <p:cNvPr id="20483" name="Espace réservé du numéro de diapositive 5"/>
          <p:cNvSpPr>
            <a:spLocks noGrp="1"/>
          </p:cNvSpPr>
          <p:nvPr>
            <p:ph type="sldNum" sz="quarter" idx="4294967295"/>
          </p:nvPr>
        </p:nvSpPr>
        <p:spPr bwMode="auto">
          <a:xfrm>
            <a:off x="7010400" y="57848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eaLnBrk="1" hangingPunct="1"/>
            <a:fld id="{22626A6D-E8FD-43B3-817B-7B1672092108}" type="slidenum">
              <a:rPr lang="fr-FR" altLang="fr-FR" smtClean="0">
                <a:solidFill>
                  <a:srgbClr val="898989"/>
                </a:solidFill>
                <a:ea typeface="MS PGothic" pitchFamily="34" charset="-128"/>
              </a:rPr>
              <a:pPr eaLnBrk="1" hangingPunct="1"/>
              <a:t>34</a:t>
            </a:fld>
            <a:endParaRPr lang="fr-FR" altLang="fr-FR" smtClean="0">
              <a:solidFill>
                <a:srgbClr val="898989"/>
              </a:solidFill>
              <a:ea typeface="MS PGothic" pitchFamily="34" charset="-128"/>
            </a:endParaRPr>
          </a:p>
        </p:txBody>
      </p:sp>
      <p:sp>
        <p:nvSpPr>
          <p:cNvPr id="20484" name="ZoneTexte 3"/>
          <p:cNvSpPr txBox="1">
            <a:spLocks noChangeArrowheads="1"/>
          </p:cNvSpPr>
          <p:nvPr/>
        </p:nvSpPr>
        <p:spPr bwMode="auto">
          <a:xfrm>
            <a:off x="754063" y="1201738"/>
            <a:ext cx="41560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algn="just" eaLnBrk="1" hangingPunct="1">
              <a:buClr>
                <a:schemeClr val="tx2"/>
              </a:buClr>
              <a:buSzPct val="120000"/>
            </a:pPr>
            <a:r>
              <a:rPr lang="fr-FR" altLang="fr-FR" sz="2400" b="1"/>
              <a:t>Pour évaluer un opérateur, trois axes sont étudiés :</a:t>
            </a:r>
          </a:p>
          <a:p>
            <a:pPr algn="just" eaLnBrk="1" hangingPunct="1">
              <a:buClr>
                <a:schemeClr val="tx2"/>
              </a:buClr>
              <a:buSzPct val="120000"/>
            </a:pPr>
            <a:r>
              <a:rPr lang="fr-FR" altLang="fr-FR" sz="2400" b="1">
                <a:solidFill>
                  <a:srgbClr val="5E39BF"/>
                </a:solidFill>
              </a:rPr>
              <a:t>1. La conformité</a:t>
            </a:r>
            <a:r>
              <a:rPr lang="fr-FR" altLang="fr-FR" sz="2400">
                <a:solidFill>
                  <a:srgbClr val="5E39BF"/>
                </a:solidFill>
              </a:rPr>
              <a:t> </a:t>
            </a:r>
            <a:r>
              <a:rPr lang="fr-FR" altLang="fr-FR" sz="2400"/>
              <a:t>(nombre et criticité des écarts, respect des délais de remise en conformité) : </a:t>
            </a:r>
            <a:r>
              <a:rPr lang="fr-FR" altLang="fr-FR" sz="2400" b="1"/>
              <a:t>pour vérifier que le socle de surveillance de la conformité est robuste.</a:t>
            </a:r>
          </a:p>
          <a:p>
            <a:pPr eaLnBrk="1" hangingPunct="1">
              <a:buClr>
                <a:schemeClr val="tx2"/>
              </a:buClr>
              <a:buSzPct val="120000"/>
            </a:pPr>
            <a:endParaRPr lang="fr-FR" altLang="fr-FR" sz="2400" b="1"/>
          </a:p>
        </p:txBody>
      </p:sp>
      <p:sp>
        <p:nvSpPr>
          <p:cNvPr id="5" name="Titre 2"/>
          <p:cNvSpPr txBox="1">
            <a:spLocks/>
          </p:cNvSpPr>
          <p:nvPr/>
        </p:nvSpPr>
        <p:spPr bwMode="auto">
          <a:xfrm>
            <a:off x="565150" y="17463"/>
            <a:ext cx="2446338"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defTabSz="457200" rtl="0" eaLnBrk="0" fontAlgn="base" hangingPunct="0">
              <a:spcBef>
                <a:spcPct val="0"/>
              </a:spcBef>
              <a:spcAft>
                <a:spcPct val="0"/>
              </a:spcAft>
              <a:defRPr sz="3200" b="1" kern="1200" cap="all">
                <a:solidFill>
                  <a:srgbClr val="5E39BF"/>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ctr" eaLnBrk="1" fontAlgn="auto" hangingPunct="1">
              <a:spcAft>
                <a:spcPts val="0"/>
              </a:spcAft>
              <a:defRPr/>
            </a:pPr>
            <a:r>
              <a:rPr lang="fr-FR" sz="2400" dirty="0" smtClean="0">
                <a:ea typeface="+mj-ea"/>
                <a:cs typeface="+mj-cs"/>
              </a:rPr>
              <a:t>Processus RBO</a:t>
            </a:r>
          </a:p>
        </p:txBody>
      </p:sp>
      <p:pic>
        <p:nvPicPr>
          <p:cNvPr id="204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25" y="1201738"/>
            <a:ext cx="3203575" cy="3602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06329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p:cNvSpPr>
            <a:spLocks noGrp="1"/>
          </p:cNvSpPr>
          <p:nvPr>
            <p:ph type="title"/>
          </p:nvPr>
        </p:nvSpPr>
        <p:spPr>
          <a:xfrm>
            <a:off x="869950" y="260350"/>
            <a:ext cx="7772400" cy="941388"/>
          </a:xfrm>
        </p:spPr>
        <p:txBody>
          <a:bodyPr rtlCol="0">
            <a:normAutofit/>
          </a:bodyPr>
          <a:lstStyle/>
          <a:p>
            <a:pPr algn="ctr" eaLnBrk="1" fontAlgn="auto" hangingPunct="1">
              <a:spcAft>
                <a:spcPts val="0"/>
              </a:spcAft>
              <a:defRPr/>
            </a:pPr>
            <a:r>
              <a:rPr lang="fr-FR" sz="2400" dirty="0"/>
              <a:t>Données collectées </a:t>
            </a:r>
            <a:r>
              <a:rPr lang="fr-FR" sz="2400" dirty="0" smtClean="0"/>
              <a:t>2/3</a:t>
            </a:r>
            <a:r>
              <a:rPr lang="fr-FR" sz="2400" dirty="0"/>
              <a:t/>
            </a:r>
            <a:br>
              <a:rPr lang="fr-FR" sz="2400" dirty="0"/>
            </a:br>
            <a:r>
              <a:rPr lang="fr-FR" sz="2400" b="0" cap="none" dirty="0" smtClean="0">
                <a:ea typeface="+mj-ea"/>
                <a:cs typeface="+mj-cs"/>
              </a:rPr>
              <a:t>Types de données collectées</a:t>
            </a:r>
          </a:p>
        </p:txBody>
      </p:sp>
      <p:sp>
        <p:nvSpPr>
          <p:cNvPr id="21507" name="Espace réservé du numéro de diapositive 5"/>
          <p:cNvSpPr>
            <a:spLocks noGrp="1"/>
          </p:cNvSpPr>
          <p:nvPr>
            <p:ph type="sldNum" sz="quarter" idx="4294967295"/>
          </p:nvPr>
        </p:nvSpPr>
        <p:spPr bwMode="auto">
          <a:xfrm>
            <a:off x="7010400" y="57848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eaLnBrk="1" hangingPunct="1"/>
            <a:fld id="{A33A97DD-3747-4D16-B248-E48756997D2A}" type="slidenum">
              <a:rPr lang="fr-FR" altLang="fr-FR" smtClean="0">
                <a:solidFill>
                  <a:srgbClr val="898989"/>
                </a:solidFill>
                <a:ea typeface="MS PGothic" pitchFamily="34" charset="-128"/>
              </a:rPr>
              <a:pPr eaLnBrk="1" hangingPunct="1"/>
              <a:t>35</a:t>
            </a:fld>
            <a:endParaRPr lang="fr-FR" altLang="fr-FR" smtClean="0">
              <a:solidFill>
                <a:srgbClr val="898989"/>
              </a:solidFill>
              <a:ea typeface="MS PGothic" pitchFamily="34" charset="-128"/>
            </a:endParaRPr>
          </a:p>
        </p:txBody>
      </p:sp>
      <p:sp>
        <p:nvSpPr>
          <p:cNvPr id="21508" name="ZoneTexte 3"/>
          <p:cNvSpPr txBox="1">
            <a:spLocks noChangeArrowheads="1"/>
          </p:cNvSpPr>
          <p:nvPr/>
        </p:nvSpPr>
        <p:spPr bwMode="auto">
          <a:xfrm>
            <a:off x="754063" y="1293813"/>
            <a:ext cx="4437062"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algn="just" eaLnBrk="1" hangingPunct="1">
              <a:buClr>
                <a:schemeClr val="tx2"/>
              </a:buClr>
              <a:buSzPct val="120000"/>
            </a:pPr>
            <a:r>
              <a:rPr lang="fr-FR" altLang="fr-FR" sz="2400" b="1"/>
              <a:t>Pour évaluer un opérateur, trois axes sont étudiés :</a:t>
            </a:r>
          </a:p>
          <a:p>
            <a:pPr algn="just" eaLnBrk="1" hangingPunct="1">
              <a:buClr>
                <a:schemeClr val="tx2"/>
              </a:buClr>
              <a:buSzPct val="120000"/>
            </a:pPr>
            <a:r>
              <a:rPr lang="fr-FR" altLang="fr-FR" sz="2400" b="1">
                <a:solidFill>
                  <a:srgbClr val="5E39BF"/>
                </a:solidFill>
              </a:rPr>
              <a:t>2. La performance du SGS </a:t>
            </a:r>
            <a:r>
              <a:rPr lang="fr-FR" altLang="fr-FR" sz="2400"/>
              <a:t>(8 critères, décrits plus loin)</a:t>
            </a:r>
            <a:r>
              <a:rPr lang="fr-FR" altLang="fr-FR" sz="2400" b="1">
                <a:solidFill>
                  <a:srgbClr val="5E39BF"/>
                </a:solidFill>
              </a:rPr>
              <a:t> et des processus opérationnels</a:t>
            </a:r>
            <a:r>
              <a:rPr lang="fr-FR" altLang="fr-FR" sz="2400"/>
              <a:t> : </a:t>
            </a:r>
            <a:r>
              <a:rPr lang="fr-FR" altLang="fr-FR" sz="2400" b="1"/>
              <a:t>pour vérifier que l’opérateur est capable de gérer ses risques et ses changements avec une autonomie suffisante, et que ces processus sont maîtrisés</a:t>
            </a:r>
          </a:p>
          <a:p>
            <a:pPr eaLnBrk="1" hangingPunct="1">
              <a:buClr>
                <a:schemeClr val="tx2"/>
              </a:buClr>
              <a:buSzPct val="120000"/>
            </a:pPr>
            <a:endParaRPr lang="fr-FR" altLang="fr-FR" sz="2400" b="1"/>
          </a:p>
        </p:txBody>
      </p:sp>
      <p:sp>
        <p:nvSpPr>
          <p:cNvPr id="5" name="Titre 2"/>
          <p:cNvSpPr txBox="1">
            <a:spLocks/>
          </p:cNvSpPr>
          <p:nvPr/>
        </p:nvSpPr>
        <p:spPr bwMode="auto">
          <a:xfrm>
            <a:off x="565150" y="17463"/>
            <a:ext cx="2446338"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defTabSz="457200" rtl="0" eaLnBrk="0" fontAlgn="base" hangingPunct="0">
              <a:spcBef>
                <a:spcPct val="0"/>
              </a:spcBef>
              <a:spcAft>
                <a:spcPct val="0"/>
              </a:spcAft>
              <a:defRPr sz="3200" b="1" kern="1200" cap="all">
                <a:solidFill>
                  <a:srgbClr val="5E39BF"/>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ctr" eaLnBrk="1" fontAlgn="auto" hangingPunct="1">
              <a:spcAft>
                <a:spcPts val="0"/>
              </a:spcAft>
              <a:defRPr/>
            </a:pPr>
            <a:r>
              <a:rPr lang="fr-FR" sz="2400" dirty="0" smtClean="0">
                <a:ea typeface="+mj-ea"/>
                <a:cs typeface="+mj-cs"/>
              </a:rPr>
              <a:t>Processus RBO</a:t>
            </a:r>
          </a:p>
        </p:txBody>
      </p:sp>
      <p:pic>
        <p:nvPicPr>
          <p:cNvPr id="215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25" y="2032000"/>
            <a:ext cx="2492375" cy="261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5349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p:cNvSpPr>
            <a:spLocks noGrp="1"/>
          </p:cNvSpPr>
          <p:nvPr>
            <p:ph type="title"/>
          </p:nvPr>
        </p:nvSpPr>
        <p:spPr>
          <a:xfrm>
            <a:off x="869950" y="260350"/>
            <a:ext cx="7772400" cy="941388"/>
          </a:xfrm>
        </p:spPr>
        <p:txBody>
          <a:bodyPr rtlCol="0">
            <a:normAutofit/>
          </a:bodyPr>
          <a:lstStyle/>
          <a:p>
            <a:pPr algn="ctr" eaLnBrk="1" fontAlgn="auto" hangingPunct="1">
              <a:spcAft>
                <a:spcPts val="0"/>
              </a:spcAft>
              <a:defRPr/>
            </a:pPr>
            <a:r>
              <a:rPr lang="fr-FR" sz="2400" dirty="0" smtClean="0">
                <a:ea typeface="+mj-ea"/>
                <a:cs typeface="+mj-cs"/>
              </a:rPr>
              <a:t>Données collectées 3/3</a:t>
            </a:r>
            <a:br>
              <a:rPr lang="fr-FR" sz="2400" dirty="0" smtClean="0">
                <a:ea typeface="+mj-ea"/>
                <a:cs typeface="+mj-cs"/>
              </a:rPr>
            </a:br>
            <a:r>
              <a:rPr lang="fr-FR" sz="2400" b="0" cap="none" dirty="0" smtClean="0">
                <a:ea typeface="+mj-ea"/>
                <a:cs typeface="+mj-cs"/>
              </a:rPr>
              <a:t>Types de données collectées</a:t>
            </a:r>
          </a:p>
        </p:txBody>
      </p:sp>
      <p:sp>
        <p:nvSpPr>
          <p:cNvPr id="22531" name="Espace réservé du numéro de diapositive 5"/>
          <p:cNvSpPr>
            <a:spLocks noGrp="1"/>
          </p:cNvSpPr>
          <p:nvPr>
            <p:ph type="sldNum" sz="quarter" idx="4294967295"/>
          </p:nvPr>
        </p:nvSpPr>
        <p:spPr bwMode="auto">
          <a:xfrm>
            <a:off x="7010400" y="57848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eaLnBrk="1" hangingPunct="1"/>
            <a:fld id="{FFD691CE-EA69-4DA5-A30C-EBDF21EC58D5}" type="slidenum">
              <a:rPr lang="fr-FR" altLang="fr-FR" smtClean="0">
                <a:solidFill>
                  <a:srgbClr val="898989"/>
                </a:solidFill>
                <a:ea typeface="MS PGothic" pitchFamily="34" charset="-128"/>
              </a:rPr>
              <a:pPr eaLnBrk="1" hangingPunct="1"/>
              <a:t>36</a:t>
            </a:fld>
            <a:endParaRPr lang="fr-FR" altLang="fr-FR" smtClean="0">
              <a:solidFill>
                <a:srgbClr val="898989"/>
              </a:solidFill>
              <a:ea typeface="MS PGothic" pitchFamily="34" charset="-128"/>
            </a:endParaRPr>
          </a:p>
        </p:txBody>
      </p:sp>
      <p:sp>
        <p:nvSpPr>
          <p:cNvPr id="4" name="ZoneTexte 3"/>
          <p:cNvSpPr txBox="1"/>
          <p:nvPr/>
        </p:nvSpPr>
        <p:spPr>
          <a:xfrm>
            <a:off x="754063" y="1017588"/>
            <a:ext cx="4156075" cy="4524375"/>
          </a:xfrm>
          <a:prstGeom prst="rect">
            <a:avLst/>
          </a:prstGeom>
          <a:noFill/>
        </p:spPr>
        <p:txBody>
          <a:bodyPr>
            <a:spAutoFit/>
          </a:bodyPr>
          <a:lstStyle/>
          <a:p>
            <a:pPr algn="just">
              <a:buClr>
                <a:schemeClr val="tx2"/>
              </a:buClr>
              <a:buSzPct val="120000"/>
              <a:defRPr/>
            </a:pPr>
            <a:r>
              <a:rPr lang="fr-FR" sz="2400" b="1" dirty="0"/>
              <a:t>Pour évaluer un opérateur, trois axes sont étudiés :</a:t>
            </a:r>
          </a:p>
          <a:p>
            <a:pPr algn="just">
              <a:buClr>
                <a:schemeClr val="tx2"/>
              </a:buClr>
              <a:buSzPct val="120000"/>
              <a:defRPr/>
            </a:pPr>
            <a:r>
              <a:rPr lang="fr-FR" sz="2400" b="1" dirty="0">
                <a:solidFill>
                  <a:srgbClr val="5E39BF"/>
                </a:solidFill>
              </a:rPr>
              <a:t>3. L’exposition au risque</a:t>
            </a:r>
            <a:r>
              <a:rPr lang="fr-FR" sz="2400" dirty="0">
                <a:solidFill>
                  <a:srgbClr val="5E39BF"/>
                </a:solidFill>
              </a:rPr>
              <a:t> </a:t>
            </a:r>
            <a:r>
              <a:rPr lang="fr-FR" sz="2400" dirty="0"/>
              <a:t>(taille de l’opérateur, nombre de sous-traitants, volume et diversité de l’activité, type d’opérations, approbations spécifiques,…) : </a:t>
            </a:r>
            <a:r>
              <a:rPr lang="fr-FR" sz="2400" b="1" dirty="0"/>
              <a:t>pour prendre la décision d’adaptation du plan en ayant une bonne conscience de la situation</a:t>
            </a:r>
          </a:p>
          <a:p>
            <a:pPr marL="457200" indent="-457200">
              <a:buClr>
                <a:schemeClr val="tx2"/>
              </a:buClr>
              <a:buSzPct val="120000"/>
              <a:buFont typeface="+mj-lt"/>
              <a:buAutoNum type="arabicPeriod"/>
              <a:defRPr/>
            </a:pPr>
            <a:endParaRPr lang="fr-FR" sz="2400" b="1" dirty="0"/>
          </a:p>
        </p:txBody>
      </p:sp>
      <p:sp>
        <p:nvSpPr>
          <p:cNvPr id="5" name="Titre 2"/>
          <p:cNvSpPr txBox="1">
            <a:spLocks/>
          </p:cNvSpPr>
          <p:nvPr/>
        </p:nvSpPr>
        <p:spPr bwMode="auto">
          <a:xfrm>
            <a:off x="565150" y="17463"/>
            <a:ext cx="2446338"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defTabSz="457200" rtl="0" eaLnBrk="0" fontAlgn="base" hangingPunct="0">
              <a:spcBef>
                <a:spcPct val="0"/>
              </a:spcBef>
              <a:spcAft>
                <a:spcPct val="0"/>
              </a:spcAft>
              <a:defRPr sz="3200" b="1" kern="1200" cap="all">
                <a:solidFill>
                  <a:srgbClr val="5E39BF"/>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ctr" eaLnBrk="1" fontAlgn="auto" hangingPunct="1">
              <a:spcAft>
                <a:spcPts val="0"/>
              </a:spcAft>
              <a:defRPr/>
            </a:pPr>
            <a:r>
              <a:rPr lang="fr-FR" sz="2400" dirty="0" smtClean="0">
                <a:ea typeface="+mj-ea"/>
                <a:cs typeface="+mj-cs"/>
              </a:rPr>
              <a:t>Processus RBO</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67524">
            <a:off x="5582796" y="1736175"/>
            <a:ext cx="3371312" cy="22434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31354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870515" y="1202370"/>
            <a:ext cx="7772400" cy="4401205"/>
          </a:xfrm>
          <a:prstGeom prst="rect">
            <a:avLst/>
          </a:prstGeom>
          <a:noFill/>
        </p:spPr>
        <p:txBody>
          <a:bodyPr wrap="square" rtlCol="0">
            <a:spAutoFit/>
          </a:bodyPr>
          <a:lstStyle/>
          <a:p>
            <a:pPr>
              <a:buClr>
                <a:schemeClr val="tx2"/>
              </a:buClr>
              <a:buSzPct val="120000"/>
            </a:pPr>
            <a:r>
              <a:rPr lang="fr-FR" sz="2400" b="1" dirty="0" smtClean="0"/>
              <a:t>La performance du SGS est évalué autour de 8 critères :</a:t>
            </a:r>
          </a:p>
          <a:p>
            <a:pPr marL="800100" lvl="1" indent="-342900">
              <a:buClr>
                <a:schemeClr val="tx2"/>
              </a:buClr>
              <a:buSzPct val="120000"/>
              <a:buFont typeface="Wingdings 3" panose="05040102010807070707" pitchFamily="18" charset="2"/>
              <a:buChar char=""/>
            </a:pPr>
            <a:r>
              <a:rPr lang="fr-FR" sz="2400" dirty="0" smtClean="0"/>
              <a:t> Culture </a:t>
            </a:r>
            <a:r>
              <a:rPr lang="fr-FR" sz="2400" dirty="0"/>
              <a:t>de sécurité</a:t>
            </a:r>
          </a:p>
          <a:p>
            <a:pPr marL="800100" lvl="1" indent="-342900">
              <a:buClr>
                <a:schemeClr val="tx2"/>
              </a:buClr>
              <a:buSzPct val="120000"/>
              <a:buFont typeface="Wingdings 3" panose="05040102010807070707" pitchFamily="18" charset="2"/>
              <a:buChar char=""/>
            </a:pPr>
            <a:r>
              <a:rPr lang="fr-FR" sz="2400" dirty="0" smtClean="0"/>
              <a:t> Analyse des risques</a:t>
            </a:r>
            <a:endParaRPr lang="fr-FR" sz="2400" dirty="0"/>
          </a:p>
          <a:p>
            <a:pPr marL="800100" lvl="1" indent="-342900">
              <a:buClr>
                <a:schemeClr val="tx2"/>
              </a:buClr>
              <a:buSzPct val="120000"/>
              <a:buFont typeface="Wingdings 3" panose="05040102010807070707" pitchFamily="18" charset="2"/>
              <a:buChar char=""/>
            </a:pPr>
            <a:r>
              <a:rPr lang="fr-FR" sz="2400" dirty="0" smtClean="0"/>
              <a:t> Pilotage du SGS</a:t>
            </a:r>
            <a:endParaRPr lang="fr-FR" sz="2400" dirty="0"/>
          </a:p>
          <a:p>
            <a:pPr marL="800100" lvl="1" indent="-342900">
              <a:buClr>
                <a:schemeClr val="tx2"/>
              </a:buClr>
              <a:buSzPct val="120000"/>
              <a:buFont typeface="Wingdings 3" panose="05040102010807070707" pitchFamily="18" charset="2"/>
              <a:buChar char=""/>
            </a:pPr>
            <a:r>
              <a:rPr lang="fr-FR" sz="2400" dirty="0" smtClean="0"/>
              <a:t> Actions correctives</a:t>
            </a:r>
            <a:endParaRPr lang="fr-FR" sz="2400" dirty="0"/>
          </a:p>
          <a:p>
            <a:pPr marL="800100" lvl="1" indent="-342900">
              <a:buClr>
                <a:schemeClr val="tx2"/>
              </a:buClr>
              <a:buSzPct val="120000"/>
              <a:buFont typeface="Wingdings 3" panose="05040102010807070707" pitchFamily="18" charset="2"/>
              <a:buChar char=""/>
            </a:pPr>
            <a:r>
              <a:rPr lang="fr-FR" sz="2400" dirty="0" smtClean="0"/>
              <a:t> Amélioration et </a:t>
            </a:r>
            <a:r>
              <a:rPr lang="fr-FR" sz="2400" dirty="0"/>
              <a:t>changement</a:t>
            </a:r>
          </a:p>
          <a:p>
            <a:pPr marL="800100" lvl="1" indent="-342900">
              <a:buClr>
                <a:schemeClr val="tx2"/>
              </a:buClr>
              <a:buSzPct val="120000"/>
              <a:buFont typeface="Wingdings 3" panose="05040102010807070707" pitchFamily="18" charset="2"/>
              <a:buChar char=""/>
            </a:pPr>
            <a:r>
              <a:rPr lang="fr-FR" sz="2400" dirty="0" smtClean="0"/>
              <a:t> Gestion des </a:t>
            </a:r>
            <a:r>
              <a:rPr lang="fr-FR" sz="2400" dirty="0"/>
              <a:t>interfaces</a:t>
            </a:r>
          </a:p>
          <a:p>
            <a:pPr marL="800100" lvl="1" indent="-342900">
              <a:buClr>
                <a:schemeClr val="tx2"/>
              </a:buClr>
              <a:buSzPct val="120000"/>
              <a:buFont typeface="Wingdings 3" panose="05040102010807070707" pitchFamily="18" charset="2"/>
              <a:buChar char=""/>
            </a:pPr>
            <a:r>
              <a:rPr lang="fr-FR" sz="2400" dirty="0" smtClean="0"/>
              <a:t> Documentation</a:t>
            </a:r>
            <a:endParaRPr lang="fr-FR" sz="2400" dirty="0"/>
          </a:p>
          <a:p>
            <a:pPr marL="800100" lvl="1" indent="-342900">
              <a:buClr>
                <a:schemeClr val="tx2"/>
              </a:buClr>
              <a:buSzPct val="120000"/>
              <a:buFont typeface="Wingdings 3" panose="05040102010807070707" pitchFamily="18" charset="2"/>
              <a:buChar char=""/>
            </a:pPr>
            <a:r>
              <a:rPr lang="fr-FR" sz="2400" dirty="0"/>
              <a:t> </a:t>
            </a:r>
            <a:r>
              <a:rPr lang="fr-FR" sz="2400" dirty="0" smtClean="0"/>
              <a:t>Formation et communication</a:t>
            </a:r>
          </a:p>
          <a:p>
            <a:pPr lvl="1">
              <a:buClr>
                <a:schemeClr val="tx2"/>
              </a:buClr>
              <a:buSzPct val="120000"/>
            </a:pPr>
            <a:endParaRPr lang="fr-FR" sz="1600" dirty="0" smtClean="0"/>
          </a:p>
          <a:p>
            <a:pPr lvl="1">
              <a:buClr>
                <a:schemeClr val="tx2"/>
              </a:buClr>
              <a:buSzPct val="120000"/>
            </a:pPr>
            <a:r>
              <a:rPr lang="fr-FR" sz="2400" b="1" dirty="0" smtClean="0"/>
              <a:t>	Pour être pertinente, l’évaluation de ces critères doit 	être faite en confrontant plusieurs avis d’experts</a:t>
            </a:r>
            <a:endParaRPr lang="fr-FR" sz="2400" dirty="0" smtClean="0"/>
          </a:p>
        </p:txBody>
      </p:sp>
      <p:sp>
        <p:nvSpPr>
          <p:cNvPr id="5" name="Titre 2"/>
          <p:cNvSpPr>
            <a:spLocks noGrp="1"/>
          </p:cNvSpPr>
          <p:nvPr>
            <p:ph type="title"/>
          </p:nvPr>
        </p:nvSpPr>
        <p:spPr>
          <a:xfrm>
            <a:off x="870515" y="259967"/>
            <a:ext cx="7772400" cy="942403"/>
          </a:xfrm>
        </p:spPr>
        <p:txBody>
          <a:bodyPr rtlCol="0">
            <a:normAutofit/>
          </a:bodyPr>
          <a:lstStyle/>
          <a:p>
            <a:pPr algn="ctr" eaLnBrk="1" fontAlgn="auto" hangingPunct="1">
              <a:spcAft>
                <a:spcPts val="0"/>
              </a:spcAft>
              <a:defRPr/>
            </a:pPr>
            <a:r>
              <a:rPr lang="fr-FR" sz="2400" dirty="0" smtClean="0">
                <a:ea typeface="+mj-ea"/>
                <a:cs typeface="+mj-cs"/>
              </a:rPr>
              <a:t>Collecte des données</a:t>
            </a:r>
            <a:br>
              <a:rPr lang="fr-FR" sz="2400" dirty="0" smtClean="0">
                <a:ea typeface="+mj-ea"/>
                <a:cs typeface="+mj-cs"/>
              </a:rPr>
            </a:br>
            <a:r>
              <a:rPr lang="fr-FR" sz="2400" b="0" cap="none" dirty="0" smtClean="0">
                <a:ea typeface="+mj-ea"/>
                <a:cs typeface="+mj-cs"/>
              </a:rPr>
              <a:t>Performance du SGS</a:t>
            </a:r>
          </a:p>
        </p:txBody>
      </p:sp>
      <p:sp>
        <p:nvSpPr>
          <p:cNvPr id="3" name="Espace réservé du numéro de diapositive 2"/>
          <p:cNvSpPr>
            <a:spLocks noGrp="1"/>
          </p:cNvSpPr>
          <p:nvPr>
            <p:ph type="sldNum" sz="quarter" idx="4294967295"/>
          </p:nvPr>
        </p:nvSpPr>
        <p:spPr>
          <a:xfrm>
            <a:off x="7010400" y="5784850"/>
            <a:ext cx="2133600" cy="365125"/>
          </a:xfrm>
          <a:prstGeom prst="rect">
            <a:avLst/>
          </a:prstGeom>
        </p:spPr>
        <p:txBody>
          <a:bodyPr/>
          <a:lstStyle/>
          <a:p>
            <a:pPr>
              <a:defRPr/>
            </a:pPr>
            <a:fld id="{7336995A-5069-4A5A-B068-91B412EE7A9E}" type="slidenum">
              <a:rPr lang="fr-FR" altLang="fr-FR" smtClean="0"/>
              <a:pPr>
                <a:defRPr/>
              </a:pPr>
              <a:t>37</a:t>
            </a:fld>
            <a:endParaRPr lang="fr-FR" altLang="fr-FR" dirty="0"/>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4083" y="4601623"/>
            <a:ext cx="953648" cy="834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2"/>
          <p:cNvSpPr txBox="1">
            <a:spLocks/>
          </p:cNvSpPr>
          <p:nvPr/>
        </p:nvSpPr>
        <p:spPr bwMode="auto">
          <a:xfrm>
            <a:off x="564775" y="18017"/>
            <a:ext cx="2447365" cy="47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457200" rtl="0" eaLnBrk="0" fontAlgn="base" hangingPunct="0">
              <a:spcBef>
                <a:spcPct val="0"/>
              </a:spcBef>
              <a:spcAft>
                <a:spcPct val="0"/>
              </a:spcAft>
              <a:defRPr sz="3200" b="1" kern="1200" cap="all">
                <a:solidFill>
                  <a:srgbClr val="5E39BF"/>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ctr" eaLnBrk="1" fontAlgn="auto" hangingPunct="1">
              <a:spcAft>
                <a:spcPts val="0"/>
              </a:spcAft>
              <a:defRPr/>
            </a:pPr>
            <a:r>
              <a:rPr lang="fr-FR" sz="2400" smtClean="0">
                <a:ea typeface="+mj-ea"/>
                <a:cs typeface="+mj-cs"/>
              </a:rPr>
              <a:t>Processus RBO</a:t>
            </a:r>
            <a:endParaRPr lang="fr-FR" sz="2400" dirty="0" smtClean="0">
              <a:ea typeface="+mj-ea"/>
              <a:cs typeface="+mj-cs"/>
            </a:endParaRPr>
          </a:p>
        </p:txBody>
      </p:sp>
    </p:spTree>
    <p:extLst>
      <p:ext uri="{BB962C8B-B14F-4D97-AF65-F5344CB8AC3E}">
        <p14:creationId xmlns:p14="http://schemas.microsoft.com/office/powerpoint/2010/main" val="42346471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numéro de diapositive 5"/>
          <p:cNvSpPr>
            <a:spLocks noGrp="1"/>
          </p:cNvSpPr>
          <p:nvPr>
            <p:ph type="sldNum" sz="quarter" idx="4294967295"/>
          </p:nvPr>
        </p:nvSpPr>
        <p:spPr bwMode="auto">
          <a:xfrm>
            <a:off x="7010400" y="57848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eaLnBrk="1" hangingPunct="1"/>
            <a:fld id="{D2242FE2-4C43-4EFC-8706-4322D6E4865A}" type="slidenum">
              <a:rPr lang="fr-FR" altLang="fr-FR" smtClean="0">
                <a:solidFill>
                  <a:srgbClr val="898989"/>
                </a:solidFill>
                <a:ea typeface="MS PGothic" pitchFamily="34" charset="-128"/>
              </a:rPr>
              <a:pPr eaLnBrk="1" hangingPunct="1"/>
              <a:t>38</a:t>
            </a:fld>
            <a:endParaRPr lang="fr-FR" altLang="fr-FR" smtClean="0">
              <a:solidFill>
                <a:srgbClr val="898989"/>
              </a:solidFill>
              <a:ea typeface="MS PGothic" pitchFamily="34" charset="-128"/>
            </a:endParaRPr>
          </a:p>
        </p:txBody>
      </p:sp>
      <p:sp>
        <p:nvSpPr>
          <p:cNvPr id="21508" name="ZoneTexte 3"/>
          <p:cNvSpPr txBox="1">
            <a:spLocks noChangeArrowheads="1"/>
          </p:cNvSpPr>
          <p:nvPr/>
        </p:nvSpPr>
        <p:spPr bwMode="auto">
          <a:xfrm>
            <a:off x="754063" y="1201738"/>
            <a:ext cx="777081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marL="457200" indent="-457200" algn="just" eaLnBrk="1" hangingPunct="1">
              <a:buClr>
                <a:schemeClr val="tx2"/>
              </a:buClr>
              <a:buSzPct val="120000"/>
              <a:buFontTx/>
              <a:buAutoNum type="arabicPeriod"/>
              <a:defRPr/>
            </a:pPr>
            <a:endParaRPr lang="fr-FR" altLang="fr-FR" sz="2000" b="1" dirty="0" smtClean="0">
              <a:solidFill>
                <a:srgbClr val="5E39BF"/>
              </a:solidFill>
            </a:endParaRPr>
          </a:p>
          <a:p>
            <a:pPr marL="457200" indent="-457200" algn="just" eaLnBrk="1" hangingPunct="1">
              <a:buClr>
                <a:schemeClr val="tx2"/>
              </a:buClr>
              <a:buSzPct val="120000"/>
              <a:buFontTx/>
              <a:buAutoNum type="arabicPeriod"/>
              <a:defRPr/>
            </a:pPr>
            <a:r>
              <a:rPr lang="fr-FR" altLang="fr-FR" sz="2000" b="1" dirty="0" smtClean="0">
                <a:solidFill>
                  <a:srgbClr val="5E39BF"/>
                </a:solidFill>
              </a:rPr>
              <a:t>La conformité</a:t>
            </a:r>
            <a:r>
              <a:rPr lang="fr-FR" altLang="fr-FR" sz="2000" dirty="0" smtClean="0">
                <a:solidFill>
                  <a:srgbClr val="5E39BF"/>
                </a:solidFill>
              </a:rPr>
              <a:t> </a:t>
            </a:r>
            <a:r>
              <a:rPr lang="fr-FR" altLang="fr-FR" sz="2000" dirty="0" smtClean="0"/>
              <a:t>(nombre et criticité des écarts, respect des délais de remise en conformité) : </a:t>
            </a:r>
            <a:r>
              <a:rPr lang="fr-FR" altLang="fr-FR" sz="2000" b="1" dirty="0" smtClean="0"/>
              <a:t>pour vérifier que le socle de surveillance de la conformité est robuste.</a:t>
            </a:r>
          </a:p>
          <a:p>
            <a:pPr marL="457200" indent="-457200" algn="just" eaLnBrk="1" hangingPunct="1">
              <a:buClr>
                <a:schemeClr val="tx2"/>
              </a:buClr>
              <a:buSzPct val="120000"/>
              <a:buFontTx/>
              <a:buAutoNum type="arabicPeriod"/>
              <a:defRPr/>
            </a:pPr>
            <a:endParaRPr lang="fr-FR" altLang="fr-FR" sz="2000" b="1" dirty="0" smtClean="0"/>
          </a:p>
          <a:p>
            <a:pPr marL="457200" indent="-457200" algn="just" eaLnBrk="1" hangingPunct="1">
              <a:buClr>
                <a:schemeClr val="tx2"/>
              </a:buClr>
              <a:buSzPct val="120000"/>
              <a:buFontTx/>
              <a:buAutoNum type="arabicPeriod"/>
              <a:defRPr/>
            </a:pPr>
            <a:r>
              <a:rPr lang="fr-FR" altLang="fr-FR" sz="2000" b="1" dirty="0" smtClean="0">
                <a:solidFill>
                  <a:srgbClr val="5E39BF"/>
                </a:solidFill>
              </a:rPr>
              <a:t>La performance du SGS et des processus opérationnels</a:t>
            </a:r>
            <a:r>
              <a:rPr lang="fr-FR" altLang="fr-FR" sz="2000" dirty="0" smtClean="0"/>
              <a:t> : </a:t>
            </a:r>
            <a:r>
              <a:rPr lang="fr-FR" altLang="fr-FR" sz="2000" b="1" dirty="0" smtClean="0"/>
              <a:t>pour vérifier que l’opérateur est capable de gérer ses risques et ses changements avec une autonomie suffisante, et que ces processus sont maîtrisés</a:t>
            </a:r>
          </a:p>
          <a:p>
            <a:pPr marL="457200" indent="-457200" algn="just" eaLnBrk="1" hangingPunct="1">
              <a:buClr>
                <a:schemeClr val="tx2"/>
              </a:buClr>
              <a:buSzPct val="120000"/>
              <a:buFontTx/>
              <a:buAutoNum type="arabicPeriod"/>
              <a:defRPr/>
            </a:pPr>
            <a:endParaRPr lang="fr-FR" altLang="fr-FR" sz="2000" b="1" dirty="0" smtClean="0"/>
          </a:p>
          <a:p>
            <a:pPr marL="457200" indent="-457200" algn="just" eaLnBrk="1" hangingPunct="1">
              <a:buClr>
                <a:schemeClr val="tx2"/>
              </a:buClr>
              <a:buSzPct val="120000"/>
              <a:buFontTx/>
              <a:buAutoNum type="arabicPeriod"/>
              <a:defRPr/>
            </a:pPr>
            <a:r>
              <a:rPr lang="fr-FR" sz="2000" b="1" dirty="0" smtClean="0">
                <a:solidFill>
                  <a:srgbClr val="5E39BF"/>
                </a:solidFill>
              </a:rPr>
              <a:t>L’exposition au risque</a:t>
            </a:r>
            <a:r>
              <a:rPr lang="fr-FR" sz="2000" dirty="0" smtClean="0">
                <a:solidFill>
                  <a:srgbClr val="5E39BF"/>
                </a:solidFill>
              </a:rPr>
              <a:t> </a:t>
            </a:r>
            <a:r>
              <a:rPr lang="fr-FR" sz="2000" dirty="0" smtClean="0"/>
              <a:t>(taille de l’opérateur, nombre de sous-traitants, volume et diversité de l’activité, type d’opérations, approbations spécifiques,…) : </a:t>
            </a:r>
            <a:r>
              <a:rPr lang="fr-FR" sz="2000" b="1" dirty="0" smtClean="0"/>
              <a:t>pour prendre la décision d’adaptation du plan en ayant une bonne conscience de la situation</a:t>
            </a:r>
            <a:endParaRPr lang="fr-FR" altLang="fr-FR" sz="2000" b="1" dirty="0" smtClean="0"/>
          </a:p>
        </p:txBody>
      </p:sp>
      <p:sp>
        <p:nvSpPr>
          <p:cNvPr id="7" name="Titre 2"/>
          <p:cNvSpPr>
            <a:spLocks noGrp="1"/>
          </p:cNvSpPr>
          <p:nvPr>
            <p:ph type="title"/>
          </p:nvPr>
        </p:nvSpPr>
        <p:spPr>
          <a:xfrm>
            <a:off x="663575" y="362607"/>
            <a:ext cx="7772400" cy="1091543"/>
          </a:xfrm>
        </p:spPr>
        <p:txBody>
          <a:bodyPr rtlCol="0">
            <a:normAutofit/>
          </a:bodyPr>
          <a:lstStyle/>
          <a:p>
            <a:pPr algn="ctr" eaLnBrk="1" fontAlgn="auto" hangingPunct="1">
              <a:spcAft>
                <a:spcPts val="0"/>
              </a:spcAft>
              <a:defRPr/>
            </a:pPr>
            <a:r>
              <a:rPr lang="fr-FR" sz="2400" dirty="0"/>
              <a:t>Collecte des données</a:t>
            </a:r>
            <a:br>
              <a:rPr lang="fr-FR" sz="2400" dirty="0"/>
            </a:br>
            <a:r>
              <a:rPr lang="fr-FR" sz="2400" b="0" cap="none" dirty="0"/>
              <a:t>Performance du SGS</a:t>
            </a:r>
            <a:endParaRPr lang="fr-FR" sz="2400" dirty="0" smtClean="0">
              <a:ea typeface="+mj-ea"/>
              <a:cs typeface="+mj-cs"/>
            </a:endParaRPr>
          </a:p>
        </p:txBody>
      </p:sp>
      <p:sp>
        <p:nvSpPr>
          <p:cNvPr id="5" name="Titre 2"/>
          <p:cNvSpPr txBox="1">
            <a:spLocks/>
          </p:cNvSpPr>
          <p:nvPr/>
        </p:nvSpPr>
        <p:spPr bwMode="auto">
          <a:xfrm>
            <a:off x="565150" y="17463"/>
            <a:ext cx="2446338"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defTabSz="457200" rtl="0" eaLnBrk="0" fontAlgn="base" hangingPunct="0">
              <a:spcBef>
                <a:spcPct val="0"/>
              </a:spcBef>
              <a:spcAft>
                <a:spcPct val="0"/>
              </a:spcAft>
              <a:defRPr sz="3200" b="1" kern="1200" cap="all">
                <a:solidFill>
                  <a:srgbClr val="5E39BF"/>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ctr" eaLnBrk="1" fontAlgn="auto" hangingPunct="1">
              <a:spcAft>
                <a:spcPts val="0"/>
              </a:spcAft>
              <a:defRPr/>
            </a:pPr>
            <a:r>
              <a:rPr lang="fr-FR" sz="2400" dirty="0" smtClean="0">
                <a:ea typeface="+mj-ea"/>
                <a:cs typeface="+mj-cs"/>
              </a:rPr>
              <a:t>Processus RBO</a:t>
            </a:r>
          </a:p>
        </p:txBody>
      </p:sp>
    </p:spTree>
    <p:extLst>
      <p:ext uri="{BB962C8B-B14F-4D97-AF65-F5344CB8AC3E}">
        <p14:creationId xmlns:p14="http://schemas.microsoft.com/office/powerpoint/2010/main" val="1374984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p:cNvSpPr>
            <a:spLocks noGrp="1"/>
          </p:cNvSpPr>
          <p:nvPr>
            <p:ph type="title"/>
          </p:nvPr>
        </p:nvSpPr>
        <p:spPr>
          <a:xfrm>
            <a:off x="870515" y="259967"/>
            <a:ext cx="7772400" cy="942403"/>
          </a:xfrm>
        </p:spPr>
        <p:txBody>
          <a:bodyPr rtlCol="0">
            <a:normAutofit/>
          </a:bodyPr>
          <a:lstStyle/>
          <a:p>
            <a:pPr algn="ctr" eaLnBrk="1" fontAlgn="auto" hangingPunct="1">
              <a:spcAft>
                <a:spcPts val="0"/>
              </a:spcAft>
              <a:defRPr/>
            </a:pPr>
            <a:r>
              <a:rPr lang="fr-FR" sz="2400" dirty="0" smtClean="0">
                <a:ea typeface="+mj-ea"/>
                <a:cs typeface="+mj-cs"/>
              </a:rPr>
              <a:t>Analyse des données</a:t>
            </a:r>
            <a:br>
              <a:rPr lang="fr-FR" sz="2400" dirty="0" smtClean="0">
                <a:ea typeface="+mj-ea"/>
                <a:cs typeface="+mj-cs"/>
              </a:rPr>
            </a:br>
            <a:r>
              <a:rPr lang="fr-FR" sz="2400" b="0" cap="none" dirty="0" smtClean="0">
                <a:ea typeface="+mj-ea"/>
                <a:cs typeface="+mj-cs"/>
              </a:rPr>
              <a:t>Schéma de principe</a:t>
            </a:r>
          </a:p>
        </p:txBody>
      </p:sp>
      <p:sp>
        <p:nvSpPr>
          <p:cNvPr id="3" name="Espace réservé du numéro de diapositive 2"/>
          <p:cNvSpPr>
            <a:spLocks noGrp="1"/>
          </p:cNvSpPr>
          <p:nvPr>
            <p:ph type="sldNum" sz="quarter" idx="4294967295"/>
          </p:nvPr>
        </p:nvSpPr>
        <p:spPr>
          <a:xfrm>
            <a:off x="7010400" y="5784850"/>
            <a:ext cx="2133600" cy="365125"/>
          </a:xfrm>
          <a:prstGeom prst="rect">
            <a:avLst/>
          </a:prstGeom>
        </p:spPr>
        <p:txBody>
          <a:bodyPr/>
          <a:lstStyle/>
          <a:p>
            <a:pPr>
              <a:defRPr/>
            </a:pPr>
            <a:fld id="{7336995A-5069-4A5A-B068-91B412EE7A9E}" type="slidenum">
              <a:rPr lang="fr-FR" altLang="fr-FR" smtClean="0"/>
              <a:pPr>
                <a:defRPr/>
              </a:pPr>
              <a:t>39</a:t>
            </a:fld>
            <a:endParaRPr lang="fr-FR" altLang="fr-FR" dirty="0"/>
          </a:p>
        </p:txBody>
      </p:sp>
      <p:sp>
        <p:nvSpPr>
          <p:cNvPr id="4" name="Ellipse 3"/>
          <p:cNvSpPr/>
          <p:nvPr/>
        </p:nvSpPr>
        <p:spPr>
          <a:xfrm>
            <a:off x="1540429" y="1467805"/>
            <a:ext cx="2196000" cy="2196000"/>
          </a:xfrm>
          <a:prstGeom prst="ellipse">
            <a:avLst/>
          </a:prstGeom>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2000" b="1" dirty="0" smtClean="0"/>
              <a:t>Indicateurs d’exposition au risque</a:t>
            </a:r>
            <a:endParaRPr lang="fr-FR" sz="2000" b="1" dirty="0"/>
          </a:p>
        </p:txBody>
      </p:sp>
      <p:sp>
        <p:nvSpPr>
          <p:cNvPr id="6" name="Ellipse 5"/>
          <p:cNvSpPr/>
          <p:nvPr/>
        </p:nvSpPr>
        <p:spPr>
          <a:xfrm>
            <a:off x="4108483" y="1467805"/>
            <a:ext cx="2196000" cy="2196000"/>
          </a:xfrm>
          <a:prstGeom prst="ellipse">
            <a:avLst/>
          </a:prstGeom>
          <a:ln w="762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2000" b="1" dirty="0" smtClean="0"/>
              <a:t>Indicateurs de conformité</a:t>
            </a:r>
            <a:endParaRPr lang="fr-FR" sz="2000" b="1" dirty="0"/>
          </a:p>
        </p:txBody>
      </p:sp>
      <p:sp>
        <p:nvSpPr>
          <p:cNvPr id="7" name="Ellipse 6"/>
          <p:cNvSpPr/>
          <p:nvPr/>
        </p:nvSpPr>
        <p:spPr>
          <a:xfrm>
            <a:off x="6747052" y="1467805"/>
            <a:ext cx="2196000" cy="2196000"/>
          </a:xfrm>
          <a:prstGeom prst="ellipse">
            <a:avLst/>
          </a:prstGeom>
          <a:ln w="76200">
            <a:solidFill>
              <a:srgbClr val="00B050"/>
            </a:solidFill>
          </a:ln>
        </p:spPr>
        <p:style>
          <a:lnRef idx="2">
            <a:schemeClr val="accent2"/>
          </a:lnRef>
          <a:fillRef idx="1">
            <a:schemeClr val="lt1"/>
          </a:fillRef>
          <a:effectRef idx="0">
            <a:schemeClr val="accent2"/>
          </a:effectRef>
          <a:fontRef idx="minor">
            <a:schemeClr val="dk1"/>
          </a:fontRef>
        </p:style>
        <p:txBody>
          <a:bodyPr lIns="0" rIns="0" rtlCol="0" anchor="ctr"/>
          <a:lstStyle/>
          <a:p>
            <a:pPr algn="ctr"/>
            <a:r>
              <a:rPr lang="fr-FR" sz="2000" b="1" dirty="0" smtClean="0"/>
              <a:t>Critères de performance (8 critères SGS + critères par thématique)</a:t>
            </a:r>
            <a:endParaRPr lang="fr-FR" sz="2000" b="1" dirty="0"/>
          </a:p>
        </p:txBody>
      </p:sp>
      <p:sp>
        <p:nvSpPr>
          <p:cNvPr id="8" name="Rectangle 7"/>
          <p:cNvSpPr/>
          <p:nvPr/>
        </p:nvSpPr>
        <p:spPr>
          <a:xfrm>
            <a:off x="3686880" y="4367949"/>
            <a:ext cx="3022982" cy="1080000"/>
          </a:xfrm>
          <a:prstGeom prst="rect">
            <a:avLst/>
          </a:prstGeom>
          <a:ln w="7620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b="1" dirty="0" smtClean="0"/>
              <a:t>Synthèse</a:t>
            </a:r>
            <a:endParaRPr lang="fr-FR" sz="2000" b="1" dirty="0"/>
          </a:p>
        </p:txBody>
      </p:sp>
      <p:cxnSp>
        <p:nvCxnSpPr>
          <p:cNvPr id="9" name="Connecteur droit avec flèche 8"/>
          <p:cNvCxnSpPr>
            <a:stCxn id="4" idx="5"/>
          </p:cNvCxnSpPr>
          <p:nvPr/>
        </p:nvCxnSpPr>
        <p:spPr>
          <a:xfrm>
            <a:off x="3414832" y="3342208"/>
            <a:ext cx="1469298" cy="1011614"/>
          </a:xfrm>
          <a:prstGeom prst="straightConnector1">
            <a:avLst/>
          </a:prstGeom>
          <a:ln w="38100">
            <a:solidFill>
              <a:schemeClr val="tx1"/>
            </a:solidFill>
            <a:headEnd type="none" w="med" len="med"/>
            <a:tailEnd type="triangle" w="lg" len="med"/>
          </a:ln>
        </p:spPr>
        <p:style>
          <a:lnRef idx="2">
            <a:schemeClr val="accent1"/>
          </a:lnRef>
          <a:fillRef idx="0">
            <a:schemeClr val="accent1"/>
          </a:fillRef>
          <a:effectRef idx="1">
            <a:schemeClr val="accent1"/>
          </a:effectRef>
          <a:fontRef idx="minor">
            <a:schemeClr val="tx1"/>
          </a:fontRef>
        </p:style>
      </p:cxnSp>
      <p:cxnSp>
        <p:nvCxnSpPr>
          <p:cNvPr id="10" name="Connecteur droit avec flèche 9"/>
          <p:cNvCxnSpPr>
            <a:stCxn id="6" idx="4"/>
            <a:endCxn id="8" idx="0"/>
          </p:cNvCxnSpPr>
          <p:nvPr/>
        </p:nvCxnSpPr>
        <p:spPr>
          <a:xfrm flipH="1">
            <a:off x="5198371" y="3663805"/>
            <a:ext cx="8112" cy="704144"/>
          </a:xfrm>
          <a:prstGeom prst="straightConnector1">
            <a:avLst/>
          </a:prstGeom>
          <a:ln w="38100">
            <a:solidFill>
              <a:schemeClr val="tx1"/>
            </a:solidFill>
            <a:headEnd type="none" w="med" len="med"/>
            <a:tailEnd type="triangle" w="lg" len="med"/>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a:stCxn id="7" idx="3"/>
          </p:cNvCxnSpPr>
          <p:nvPr/>
        </p:nvCxnSpPr>
        <p:spPr>
          <a:xfrm flipH="1">
            <a:off x="5389099" y="3342208"/>
            <a:ext cx="1679550" cy="1011614"/>
          </a:xfrm>
          <a:prstGeom prst="straightConnector1">
            <a:avLst/>
          </a:prstGeom>
          <a:ln w="38100">
            <a:solidFill>
              <a:schemeClr val="tx1"/>
            </a:solidFill>
            <a:headEnd type="none" w="med" len="med"/>
            <a:tailEnd type="triangle" w="lg" len="med"/>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947955" y="4367949"/>
            <a:ext cx="2298651" cy="1080000"/>
          </a:xfrm>
          <a:prstGeom prst="rect">
            <a:avLst/>
          </a:prstGeom>
          <a:ln w="762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b="1" dirty="0" smtClean="0"/>
              <a:t>Jugement d’experts</a:t>
            </a:r>
            <a:endParaRPr lang="fr-FR" sz="2000" b="1" dirty="0"/>
          </a:p>
        </p:txBody>
      </p:sp>
      <p:cxnSp>
        <p:nvCxnSpPr>
          <p:cNvPr id="15" name="Connecteur droit avec flèche 14"/>
          <p:cNvCxnSpPr>
            <a:stCxn id="14" idx="3"/>
            <a:endCxn id="8" idx="1"/>
          </p:cNvCxnSpPr>
          <p:nvPr/>
        </p:nvCxnSpPr>
        <p:spPr>
          <a:xfrm>
            <a:off x="3246606" y="4907949"/>
            <a:ext cx="440274" cy="0"/>
          </a:xfrm>
          <a:prstGeom prst="straightConnector1">
            <a:avLst/>
          </a:prstGeom>
          <a:ln w="38100">
            <a:solidFill>
              <a:schemeClr val="tx1"/>
            </a:solidFill>
            <a:headEnd type="none" w="med" len="med"/>
            <a:tailEnd type="triangle" w="lg" len="med"/>
          </a:ln>
        </p:spPr>
        <p:style>
          <a:lnRef idx="2">
            <a:schemeClr val="accent1"/>
          </a:lnRef>
          <a:fillRef idx="0">
            <a:schemeClr val="accent1"/>
          </a:fillRef>
          <a:effectRef idx="1">
            <a:schemeClr val="accent1"/>
          </a:effectRef>
          <a:fontRef idx="minor">
            <a:schemeClr val="tx1"/>
          </a:fontRef>
        </p:style>
      </p:cxnSp>
      <p:sp>
        <p:nvSpPr>
          <p:cNvPr id="12" name="Titre 2"/>
          <p:cNvSpPr txBox="1">
            <a:spLocks/>
          </p:cNvSpPr>
          <p:nvPr/>
        </p:nvSpPr>
        <p:spPr bwMode="auto">
          <a:xfrm>
            <a:off x="564775" y="18017"/>
            <a:ext cx="2447365" cy="47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457200" rtl="0" eaLnBrk="0" fontAlgn="base" hangingPunct="0">
              <a:spcBef>
                <a:spcPct val="0"/>
              </a:spcBef>
              <a:spcAft>
                <a:spcPct val="0"/>
              </a:spcAft>
              <a:defRPr sz="3200" b="1" kern="1200" cap="all">
                <a:solidFill>
                  <a:srgbClr val="5E39BF"/>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ctr" eaLnBrk="1" fontAlgn="auto" hangingPunct="1">
              <a:spcAft>
                <a:spcPts val="0"/>
              </a:spcAft>
              <a:defRPr/>
            </a:pPr>
            <a:r>
              <a:rPr lang="fr-FR" sz="2400" smtClean="0">
                <a:ea typeface="+mj-ea"/>
                <a:cs typeface="+mj-cs"/>
              </a:rPr>
              <a:t>Processus RBO</a:t>
            </a:r>
            <a:endParaRPr lang="fr-FR" sz="2400" dirty="0" smtClean="0">
              <a:ea typeface="+mj-ea"/>
              <a:cs typeface="+mj-cs"/>
            </a:endParaRPr>
          </a:p>
        </p:txBody>
      </p:sp>
    </p:spTree>
    <p:extLst>
      <p:ext uri="{BB962C8B-B14F-4D97-AF65-F5344CB8AC3E}">
        <p14:creationId xmlns:p14="http://schemas.microsoft.com/office/powerpoint/2010/main" val="1433020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 de ce séminaire</a:t>
            </a:r>
            <a:endParaRPr lang="fr-FR" dirty="0"/>
          </a:p>
        </p:txBody>
      </p:sp>
      <p:sp>
        <p:nvSpPr>
          <p:cNvPr id="3" name="Espace réservé du texte 2"/>
          <p:cNvSpPr>
            <a:spLocks noGrp="1"/>
          </p:cNvSpPr>
          <p:nvPr>
            <p:ph type="body" idx="1"/>
          </p:nvPr>
        </p:nvSpPr>
        <p:spPr>
          <a:xfrm>
            <a:off x="1143000" y="1406526"/>
            <a:ext cx="7873726" cy="4120817"/>
          </a:xfrm>
        </p:spPr>
        <p:txBody>
          <a:bodyPr/>
          <a:lstStyle/>
          <a:p>
            <a:pPr marL="342900" indent="-342900">
              <a:buFont typeface="Arial" panose="020B0604020202020204" pitchFamily="34" charset="0"/>
              <a:buChar char="•"/>
            </a:pPr>
            <a:r>
              <a:rPr lang="fr-FR" b="1" dirty="0" smtClean="0">
                <a:solidFill>
                  <a:srgbClr val="7030A0"/>
                </a:solidFill>
              </a:rPr>
              <a:t>Présenter les nouveautés méthodologiques </a:t>
            </a:r>
            <a:r>
              <a:rPr lang="fr-FR" dirty="0" smtClean="0"/>
              <a:t>prévues dans</a:t>
            </a:r>
          </a:p>
          <a:p>
            <a:pPr marL="800100" lvl="1" indent="-342900">
              <a:buFont typeface="Arial" panose="020B0604020202020204" pitchFamily="34" charset="0"/>
              <a:buChar char="•"/>
            </a:pPr>
            <a:r>
              <a:rPr lang="fr-FR" dirty="0" smtClean="0"/>
              <a:t>la conception</a:t>
            </a:r>
          </a:p>
          <a:p>
            <a:pPr marL="800100" lvl="1" indent="-342900">
              <a:buFont typeface="Arial" panose="020B0604020202020204" pitchFamily="34" charset="0"/>
              <a:buChar char="•"/>
            </a:pPr>
            <a:r>
              <a:rPr lang="fr-FR" dirty="0" smtClean="0"/>
              <a:t>la mise en œuvre</a:t>
            </a:r>
          </a:p>
          <a:p>
            <a:r>
              <a:rPr lang="fr-FR" dirty="0" smtClean="0"/>
              <a:t>	des actions de surveillance de la DSAC </a:t>
            </a:r>
          </a:p>
          <a:p>
            <a:r>
              <a:rPr lang="fr-FR" dirty="0" smtClean="0"/>
              <a:t>	sur les organismes de formation ATO</a:t>
            </a:r>
          </a:p>
          <a:p>
            <a:pPr marL="342900" indent="-342900">
              <a:buFont typeface="Arial" panose="020B0604020202020204" pitchFamily="34" charset="0"/>
              <a:buChar char="•"/>
            </a:pPr>
            <a:endParaRPr lang="fr-FR" dirty="0" smtClean="0"/>
          </a:p>
          <a:p>
            <a:pPr marL="342900" indent="-342900">
              <a:buFont typeface="Arial" panose="020B0604020202020204" pitchFamily="34" charset="0"/>
              <a:buChar char="•"/>
            </a:pPr>
            <a:r>
              <a:rPr lang="fr-FR" b="1" dirty="0" smtClean="0">
                <a:solidFill>
                  <a:srgbClr val="7030A0"/>
                </a:solidFill>
              </a:rPr>
              <a:t>Echanger sur nos attentes mutuelles </a:t>
            </a:r>
          </a:p>
          <a:p>
            <a:r>
              <a:rPr lang="fr-FR" dirty="0"/>
              <a:t>	</a:t>
            </a:r>
            <a:r>
              <a:rPr lang="fr-FR" dirty="0" smtClean="0"/>
              <a:t>relatives à la surveillance des ATO</a:t>
            </a:r>
          </a:p>
          <a:p>
            <a:pPr marL="342900" indent="-342900">
              <a:buFont typeface="Arial" panose="020B0604020202020204" pitchFamily="34" charset="0"/>
              <a:buChar char="•"/>
            </a:pPr>
            <a:endParaRPr lang="fr-FR" dirty="0" smtClean="0"/>
          </a:p>
          <a:p>
            <a:pPr marL="342900" indent="-342900">
              <a:buFont typeface="Arial" panose="020B0604020202020204" pitchFamily="34" charset="0"/>
              <a:buChar char="•"/>
            </a:pPr>
            <a:r>
              <a:rPr lang="fr-FR" dirty="0" smtClean="0"/>
              <a:t>Plus généralement, </a:t>
            </a:r>
            <a:r>
              <a:rPr lang="fr-FR" b="1" dirty="0" smtClean="0">
                <a:solidFill>
                  <a:srgbClr val="7030A0"/>
                </a:solidFill>
              </a:rPr>
              <a:t>être à votre écoute </a:t>
            </a:r>
          </a:p>
          <a:p>
            <a:r>
              <a:rPr lang="fr-FR" dirty="0" smtClean="0"/>
              <a:t>	pour mieux répondre à vos préoccupations</a:t>
            </a:r>
            <a:endParaRPr lang="fr-FR" dirty="0"/>
          </a:p>
          <a:p>
            <a:pPr marL="342900" indent="-342900">
              <a:buFont typeface="Arial" panose="020B0604020202020204" pitchFamily="34" charset="0"/>
              <a:buChar char="•"/>
            </a:pPr>
            <a:endParaRPr lang="fr-FR" dirty="0" smtClean="0"/>
          </a:p>
        </p:txBody>
      </p:sp>
    </p:spTree>
    <p:extLst>
      <p:ext uri="{BB962C8B-B14F-4D97-AF65-F5344CB8AC3E}">
        <p14:creationId xmlns:p14="http://schemas.microsoft.com/office/powerpoint/2010/main" val="1997567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p:cNvSpPr>
            <a:spLocks noGrp="1"/>
          </p:cNvSpPr>
          <p:nvPr>
            <p:ph type="title"/>
          </p:nvPr>
        </p:nvSpPr>
        <p:spPr>
          <a:xfrm>
            <a:off x="870515" y="259967"/>
            <a:ext cx="7772400" cy="942403"/>
          </a:xfrm>
        </p:spPr>
        <p:txBody>
          <a:bodyPr rtlCol="0">
            <a:normAutofit/>
          </a:bodyPr>
          <a:lstStyle/>
          <a:p>
            <a:pPr algn="ctr" eaLnBrk="1" fontAlgn="auto" hangingPunct="1">
              <a:spcAft>
                <a:spcPts val="0"/>
              </a:spcAft>
              <a:defRPr/>
            </a:pPr>
            <a:r>
              <a:rPr lang="fr-FR" sz="2400" dirty="0" smtClean="0">
                <a:ea typeface="+mj-ea"/>
                <a:cs typeface="+mj-cs"/>
              </a:rPr>
              <a:t>Analyse des données</a:t>
            </a:r>
            <a:br>
              <a:rPr lang="fr-FR" sz="2400" dirty="0" smtClean="0">
                <a:ea typeface="+mj-ea"/>
                <a:cs typeface="+mj-cs"/>
              </a:rPr>
            </a:br>
            <a:r>
              <a:rPr lang="fr-FR" sz="2400" b="0" cap="none" dirty="0" smtClean="0">
                <a:ea typeface="+mj-ea"/>
                <a:cs typeface="+mj-cs"/>
              </a:rPr>
              <a:t>Exploitation et synthèse</a:t>
            </a:r>
          </a:p>
        </p:txBody>
      </p:sp>
      <p:sp>
        <p:nvSpPr>
          <p:cNvPr id="3" name="Espace réservé du numéro de diapositive 2"/>
          <p:cNvSpPr>
            <a:spLocks noGrp="1"/>
          </p:cNvSpPr>
          <p:nvPr>
            <p:ph type="sldNum" sz="quarter" idx="4294967295"/>
          </p:nvPr>
        </p:nvSpPr>
        <p:spPr>
          <a:xfrm>
            <a:off x="7010400" y="5784850"/>
            <a:ext cx="2133600" cy="365125"/>
          </a:xfrm>
          <a:prstGeom prst="rect">
            <a:avLst/>
          </a:prstGeom>
        </p:spPr>
        <p:txBody>
          <a:bodyPr/>
          <a:lstStyle/>
          <a:p>
            <a:pPr>
              <a:defRPr/>
            </a:pPr>
            <a:fld id="{7336995A-5069-4A5A-B068-91B412EE7A9E}" type="slidenum">
              <a:rPr lang="fr-FR" altLang="fr-FR" smtClean="0"/>
              <a:pPr>
                <a:defRPr/>
              </a:pPr>
              <a:t>40</a:t>
            </a:fld>
            <a:endParaRPr lang="fr-FR" alt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786" y="1540652"/>
            <a:ext cx="2345653" cy="103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252" y="2454009"/>
            <a:ext cx="2170040" cy="1691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626" y="3669117"/>
            <a:ext cx="1242532" cy="1106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ZoneTexte 15"/>
          <p:cNvSpPr txBox="1"/>
          <p:nvPr/>
        </p:nvSpPr>
        <p:spPr>
          <a:xfrm>
            <a:off x="1199626" y="2667745"/>
            <a:ext cx="1298341" cy="369332"/>
          </a:xfrm>
          <a:prstGeom prst="rect">
            <a:avLst/>
          </a:prstGeom>
          <a:noFill/>
        </p:spPr>
        <p:txBody>
          <a:bodyPr wrap="square" rtlCol="0">
            <a:spAutoFit/>
          </a:bodyPr>
          <a:lstStyle/>
          <a:p>
            <a:pPr>
              <a:buClr>
                <a:schemeClr val="tx2"/>
              </a:buClr>
              <a:buSzPct val="120000"/>
            </a:pPr>
            <a:r>
              <a:rPr lang="fr-FR" b="1" dirty="0" smtClean="0"/>
              <a:t>Indicateurs</a:t>
            </a:r>
            <a:endParaRPr lang="fr-FR" b="1" dirty="0"/>
          </a:p>
        </p:txBody>
      </p:sp>
      <p:sp>
        <p:nvSpPr>
          <p:cNvPr id="17" name="ZoneTexte 16"/>
          <p:cNvSpPr txBox="1"/>
          <p:nvPr/>
        </p:nvSpPr>
        <p:spPr>
          <a:xfrm>
            <a:off x="1199626" y="4775910"/>
            <a:ext cx="1533787" cy="369332"/>
          </a:xfrm>
          <a:prstGeom prst="rect">
            <a:avLst/>
          </a:prstGeom>
          <a:noFill/>
        </p:spPr>
        <p:txBody>
          <a:bodyPr wrap="square" rtlCol="0">
            <a:spAutoFit/>
          </a:bodyPr>
          <a:lstStyle/>
          <a:p>
            <a:pPr>
              <a:buClr>
                <a:schemeClr val="tx2"/>
              </a:buClr>
              <a:buSzPct val="120000"/>
            </a:pPr>
            <a:r>
              <a:rPr lang="fr-FR" b="1" dirty="0" smtClean="0"/>
              <a:t>Avis d’experts</a:t>
            </a:r>
            <a:endParaRPr lang="fr-FR" b="1" dirty="0"/>
          </a:p>
        </p:txBody>
      </p:sp>
      <p:sp>
        <p:nvSpPr>
          <p:cNvPr id="18" name="ZoneTexte 17"/>
          <p:cNvSpPr txBox="1"/>
          <p:nvPr/>
        </p:nvSpPr>
        <p:spPr>
          <a:xfrm>
            <a:off x="3551252" y="4222513"/>
            <a:ext cx="2229418" cy="369332"/>
          </a:xfrm>
          <a:prstGeom prst="rect">
            <a:avLst/>
          </a:prstGeom>
          <a:noFill/>
        </p:spPr>
        <p:txBody>
          <a:bodyPr wrap="square" rtlCol="0">
            <a:spAutoFit/>
          </a:bodyPr>
          <a:lstStyle/>
          <a:p>
            <a:pPr>
              <a:buClr>
                <a:schemeClr val="tx2"/>
              </a:buClr>
              <a:buSzPct val="120000"/>
            </a:pPr>
            <a:r>
              <a:rPr lang="fr-FR" b="1" dirty="0" smtClean="0"/>
              <a:t>Réunion de synthèse</a:t>
            </a:r>
            <a:endParaRPr lang="fr-FR" b="1" dirty="0"/>
          </a:p>
        </p:txBody>
      </p:sp>
      <p:sp>
        <p:nvSpPr>
          <p:cNvPr id="19" name="ZoneTexte 18"/>
          <p:cNvSpPr txBox="1"/>
          <p:nvPr/>
        </p:nvSpPr>
        <p:spPr>
          <a:xfrm>
            <a:off x="6212027" y="2492025"/>
            <a:ext cx="2611948" cy="369332"/>
          </a:xfrm>
          <a:prstGeom prst="rect">
            <a:avLst/>
          </a:prstGeom>
          <a:noFill/>
        </p:spPr>
        <p:txBody>
          <a:bodyPr wrap="square" rtlCol="0">
            <a:spAutoFit/>
          </a:bodyPr>
          <a:lstStyle/>
          <a:p>
            <a:pPr>
              <a:buClr>
                <a:schemeClr val="tx2"/>
              </a:buClr>
              <a:buSzPct val="120000"/>
            </a:pPr>
            <a:r>
              <a:rPr lang="fr-FR" b="1" dirty="0" smtClean="0"/>
              <a:t>Synthèse par opérateur</a:t>
            </a:r>
            <a:endParaRPr lang="fr-FR" b="1" dirty="0"/>
          </a:p>
        </p:txBody>
      </p:sp>
      <p:sp>
        <p:nvSpPr>
          <p:cNvPr id="20" name="ZoneTexte 19"/>
          <p:cNvSpPr txBox="1"/>
          <p:nvPr/>
        </p:nvSpPr>
        <p:spPr>
          <a:xfrm>
            <a:off x="6030967" y="4653281"/>
            <a:ext cx="3113033" cy="369332"/>
          </a:xfrm>
          <a:prstGeom prst="rect">
            <a:avLst/>
          </a:prstGeom>
          <a:noFill/>
        </p:spPr>
        <p:txBody>
          <a:bodyPr wrap="square" rtlCol="0">
            <a:spAutoFit/>
          </a:bodyPr>
          <a:lstStyle/>
          <a:p>
            <a:pPr algn="ctr">
              <a:buClr>
                <a:schemeClr val="tx2"/>
              </a:buClr>
              <a:buSzPct val="120000"/>
            </a:pPr>
            <a:r>
              <a:rPr lang="fr-FR" b="1" dirty="0" smtClean="0"/>
              <a:t>Synthèse globale du domaine</a:t>
            </a:r>
          </a:p>
        </p:txBody>
      </p:sp>
      <p:sp>
        <p:nvSpPr>
          <p:cNvPr id="21" name="ZoneTexte 20"/>
          <p:cNvSpPr txBox="1"/>
          <p:nvPr/>
        </p:nvSpPr>
        <p:spPr>
          <a:xfrm>
            <a:off x="1199626" y="5249853"/>
            <a:ext cx="7376177" cy="707886"/>
          </a:xfrm>
          <a:prstGeom prst="rect">
            <a:avLst/>
          </a:prstGeom>
          <a:noFill/>
        </p:spPr>
        <p:txBody>
          <a:bodyPr wrap="square" rtlCol="0">
            <a:spAutoFit/>
          </a:bodyPr>
          <a:lstStyle/>
          <a:p>
            <a:pPr algn="ctr">
              <a:buClr>
                <a:schemeClr val="tx2"/>
              </a:buClr>
              <a:buSzPct val="120000"/>
            </a:pPr>
            <a:r>
              <a:rPr lang="fr-FR" sz="2000" b="1" dirty="0" smtClean="0"/>
              <a:t>La synthèse met en évidence les points forts et les points faibles en termes de conformité et de performance, pour chaque exploitant</a:t>
            </a:r>
            <a:endParaRPr lang="fr-FR" sz="2000" b="1" dirty="0"/>
          </a:p>
        </p:txBody>
      </p:sp>
      <p:pic>
        <p:nvPicPr>
          <p:cNvPr id="2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1808" y="3791744"/>
            <a:ext cx="1271350" cy="86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61" name="Groupe 2060"/>
          <p:cNvGrpSpPr/>
          <p:nvPr/>
        </p:nvGrpSpPr>
        <p:grpSpPr>
          <a:xfrm>
            <a:off x="6633048" y="1319656"/>
            <a:ext cx="1662782" cy="1130439"/>
            <a:chOff x="6633048" y="1319656"/>
            <a:chExt cx="1662782" cy="1130439"/>
          </a:xfrm>
        </p:grpSpPr>
        <p:pic>
          <p:nvPicPr>
            <p:cNvPr id="2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3048" y="1319656"/>
              <a:ext cx="827832" cy="560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0166" y="1889109"/>
              <a:ext cx="827832" cy="560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998" y="1880642"/>
              <a:ext cx="827832" cy="560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0880" y="1319656"/>
              <a:ext cx="827832" cy="560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30" name="Connecteur droit avec flèche 29"/>
          <p:cNvCxnSpPr/>
          <p:nvPr/>
        </p:nvCxnSpPr>
        <p:spPr>
          <a:xfrm>
            <a:off x="2996705" y="2375233"/>
            <a:ext cx="554547" cy="779028"/>
          </a:xfrm>
          <a:prstGeom prst="straightConnector1">
            <a:avLst/>
          </a:prstGeom>
          <a:ln w="38100">
            <a:solidFill>
              <a:schemeClr val="tx1"/>
            </a:solidFill>
            <a:headEnd type="none" w="med" len="med"/>
            <a:tailEnd type="triangle" w="lg" len="med"/>
          </a:ln>
        </p:spPr>
        <p:style>
          <a:lnRef idx="2">
            <a:schemeClr val="accent1"/>
          </a:lnRef>
          <a:fillRef idx="0">
            <a:schemeClr val="accent1"/>
          </a:fillRef>
          <a:effectRef idx="1">
            <a:schemeClr val="accent1"/>
          </a:effectRef>
          <a:fontRef idx="minor">
            <a:schemeClr val="tx1"/>
          </a:fontRef>
        </p:style>
      </p:cxnSp>
      <p:cxnSp>
        <p:nvCxnSpPr>
          <p:cNvPr id="32" name="Connecteur droit avec flèche 31"/>
          <p:cNvCxnSpPr>
            <a:stCxn id="2052" idx="3"/>
          </p:cNvCxnSpPr>
          <p:nvPr/>
        </p:nvCxnSpPr>
        <p:spPr>
          <a:xfrm flipV="1">
            <a:off x="2442158" y="3565321"/>
            <a:ext cx="1109094" cy="657193"/>
          </a:xfrm>
          <a:prstGeom prst="straightConnector1">
            <a:avLst/>
          </a:prstGeom>
          <a:ln w="38100">
            <a:solidFill>
              <a:schemeClr val="tx1"/>
            </a:solidFill>
            <a:headEnd type="none" w="med" len="med"/>
            <a:tailEnd type="triangle" w="lg" len="med"/>
          </a:ln>
        </p:spPr>
        <p:style>
          <a:lnRef idx="2">
            <a:schemeClr val="accent1"/>
          </a:lnRef>
          <a:fillRef idx="0">
            <a:schemeClr val="accent1"/>
          </a:fillRef>
          <a:effectRef idx="1">
            <a:schemeClr val="accent1"/>
          </a:effectRef>
          <a:fontRef idx="minor">
            <a:schemeClr val="tx1"/>
          </a:fontRef>
        </p:style>
      </p:cxnSp>
      <p:cxnSp>
        <p:nvCxnSpPr>
          <p:cNvPr id="41" name="Connecteur droit avec flèche 40"/>
          <p:cNvCxnSpPr/>
          <p:nvPr/>
        </p:nvCxnSpPr>
        <p:spPr>
          <a:xfrm flipV="1">
            <a:off x="5553512" y="1889109"/>
            <a:ext cx="889233" cy="972248"/>
          </a:xfrm>
          <a:prstGeom prst="straightConnector1">
            <a:avLst/>
          </a:prstGeom>
          <a:ln w="38100">
            <a:solidFill>
              <a:schemeClr val="tx1"/>
            </a:solidFill>
            <a:headEnd type="none" w="med" len="med"/>
            <a:tailEnd type="triangle" w="lg" len="med"/>
          </a:ln>
        </p:spPr>
        <p:style>
          <a:lnRef idx="2">
            <a:schemeClr val="accent1"/>
          </a:lnRef>
          <a:fillRef idx="0">
            <a:schemeClr val="accent1"/>
          </a:fillRef>
          <a:effectRef idx="1">
            <a:schemeClr val="accent1"/>
          </a:effectRef>
          <a:fontRef idx="minor">
            <a:schemeClr val="tx1"/>
          </a:fontRef>
        </p:style>
      </p:cxnSp>
      <p:cxnSp>
        <p:nvCxnSpPr>
          <p:cNvPr id="44" name="Connecteur droit avec flèche 43"/>
          <p:cNvCxnSpPr/>
          <p:nvPr/>
        </p:nvCxnSpPr>
        <p:spPr>
          <a:xfrm>
            <a:off x="5780670" y="3463464"/>
            <a:ext cx="1014413" cy="759048"/>
          </a:xfrm>
          <a:prstGeom prst="straightConnector1">
            <a:avLst/>
          </a:prstGeom>
          <a:ln w="38100">
            <a:solidFill>
              <a:schemeClr val="tx1"/>
            </a:solidFill>
            <a:headEnd type="none" w="med" len="med"/>
            <a:tailEnd type="triangle" w="lg" len="med"/>
          </a:ln>
        </p:spPr>
        <p:style>
          <a:lnRef idx="2">
            <a:schemeClr val="accent1"/>
          </a:lnRef>
          <a:fillRef idx="0">
            <a:schemeClr val="accent1"/>
          </a:fillRef>
          <a:effectRef idx="1">
            <a:schemeClr val="accent1"/>
          </a:effectRef>
          <a:fontRef idx="minor">
            <a:schemeClr val="tx1"/>
          </a:fontRef>
        </p:style>
      </p:cxnSp>
      <p:sp>
        <p:nvSpPr>
          <p:cNvPr id="22" name="Titre 2"/>
          <p:cNvSpPr txBox="1">
            <a:spLocks/>
          </p:cNvSpPr>
          <p:nvPr/>
        </p:nvSpPr>
        <p:spPr bwMode="auto">
          <a:xfrm>
            <a:off x="564775" y="18017"/>
            <a:ext cx="2447365" cy="47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457200" rtl="0" eaLnBrk="0" fontAlgn="base" hangingPunct="0">
              <a:spcBef>
                <a:spcPct val="0"/>
              </a:spcBef>
              <a:spcAft>
                <a:spcPct val="0"/>
              </a:spcAft>
              <a:defRPr sz="3200" b="1" kern="1200" cap="all">
                <a:solidFill>
                  <a:srgbClr val="5E39BF"/>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ctr" eaLnBrk="1" fontAlgn="auto" hangingPunct="1">
              <a:spcAft>
                <a:spcPts val="0"/>
              </a:spcAft>
              <a:defRPr/>
            </a:pPr>
            <a:r>
              <a:rPr lang="fr-FR" sz="2400" smtClean="0">
                <a:ea typeface="+mj-ea"/>
                <a:cs typeface="+mj-cs"/>
              </a:rPr>
              <a:t>Processus RBO</a:t>
            </a:r>
            <a:endParaRPr lang="fr-FR" sz="2400" dirty="0" smtClean="0">
              <a:ea typeface="+mj-ea"/>
              <a:cs typeface="+mj-cs"/>
            </a:endParaRPr>
          </a:p>
        </p:txBody>
      </p:sp>
    </p:spTree>
    <p:extLst>
      <p:ext uri="{BB962C8B-B14F-4D97-AF65-F5344CB8AC3E}">
        <p14:creationId xmlns:p14="http://schemas.microsoft.com/office/powerpoint/2010/main" val="42392998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p:cNvSpPr>
            <a:spLocks noGrp="1"/>
          </p:cNvSpPr>
          <p:nvPr>
            <p:ph type="title"/>
          </p:nvPr>
        </p:nvSpPr>
        <p:spPr>
          <a:xfrm>
            <a:off x="870515" y="304792"/>
            <a:ext cx="7772400" cy="942403"/>
          </a:xfrm>
        </p:spPr>
        <p:txBody>
          <a:bodyPr rtlCol="0">
            <a:normAutofit/>
          </a:bodyPr>
          <a:lstStyle/>
          <a:p>
            <a:pPr algn="ctr" eaLnBrk="1" fontAlgn="auto" hangingPunct="1">
              <a:spcAft>
                <a:spcPts val="0"/>
              </a:spcAft>
              <a:defRPr/>
            </a:pPr>
            <a:r>
              <a:rPr lang="fr-FR" sz="2400" dirty="0" smtClean="0">
                <a:ea typeface="+mj-ea"/>
                <a:cs typeface="+mj-cs"/>
              </a:rPr>
              <a:t>Echanges avec </a:t>
            </a:r>
            <a:r>
              <a:rPr lang="fr-FR" sz="2400" dirty="0" smtClean="0">
                <a:ea typeface="+mj-ea"/>
                <a:cs typeface="+mj-cs"/>
              </a:rPr>
              <a:t>l’organisme</a:t>
            </a:r>
            <a:br>
              <a:rPr lang="fr-FR" sz="2400" dirty="0" smtClean="0">
                <a:ea typeface="+mj-ea"/>
                <a:cs typeface="+mj-cs"/>
              </a:rPr>
            </a:br>
            <a:r>
              <a:rPr lang="fr-FR" sz="2400" b="0" cap="none" dirty="0" smtClean="0">
                <a:ea typeface="+mj-ea"/>
                <a:cs typeface="+mj-cs"/>
              </a:rPr>
              <a:t>Contenu</a:t>
            </a:r>
            <a:endParaRPr lang="fr-FR" sz="2400" b="0" cap="none" dirty="0" smtClean="0">
              <a:ea typeface="+mj-ea"/>
              <a:cs typeface="+mj-cs"/>
            </a:endParaRPr>
          </a:p>
        </p:txBody>
      </p:sp>
      <p:sp>
        <p:nvSpPr>
          <p:cNvPr id="3" name="Espace réservé du numéro de diapositive 2"/>
          <p:cNvSpPr>
            <a:spLocks noGrp="1"/>
          </p:cNvSpPr>
          <p:nvPr>
            <p:ph type="sldNum" sz="quarter" idx="4294967295"/>
          </p:nvPr>
        </p:nvSpPr>
        <p:spPr>
          <a:xfrm>
            <a:off x="7010400" y="5784850"/>
            <a:ext cx="2133600" cy="365125"/>
          </a:xfrm>
          <a:prstGeom prst="rect">
            <a:avLst/>
          </a:prstGeom>
        </p:spPr>
        <p:txBody>
          <a:bodyPr/>
          <a:lstStyle/>
          <a:p>
            <a:pPr>
              <a:defRPr/>
            </a:pPr>
            <a:fld id="{7336995A-5069-4A5A-B068-91B412EE7A9E}" type="slidenum">
              <a:rPr lang="fr-FR" altLang="fr-FR" smtClean="0"/>
              <a:pPr>
                <a:defRPr/>
              </a:pPr>
              <a:t>41</a:t>
            </a:fld>
            <a:endParaRPr lang="fr-FR" altLang="fr-FR" dirty="0"/>
          </a:p>
        </p:txBody>
      </p:sp>
      <p:sp>
        <p:nvSpPr>
          <p:cNvPr id="31" name="ZoneTexte 30"/>
          <p:cNvSpPr txBox="1"/>
          <p:nvPr/>
        </p:nvSpPr>
        <p:spPr>
          <a:xfrm>
            <a:off x="564775" y="1380540"/>
            <a:ext cx="8529852" cy="4093428"/>
          </a:xfrm>
          <a:prstGeom prst="rect">
            <a:avLst/>
          </a:prstGeom>
          <a:noFill/>
        </p:spPr>
        <p:txBody>
          <a:bodyPr wrap="square" rtlCol="0">
            <a:spAutoFit/>
          </a:bodyPr>
          <a:lstStyle/>
          <a:p>
            <a:r>
              <a:rPr lang="fr-FR" sz="2000" b="1" dirty="0" smtClean="0"/>
              <a:t>Exemple d’ordre du jour d’une réunion de bilan avec l’exploitant :</a:t>
            </a:r>
          </a:p>
          <a:p>
            <a:pPr marL="914400" lvl="1" indent="-457200">
              <a:buClr>
                <a:srgbClr val="5E39BF"/>
              </a:buClr>
              <a:buSzPct val="120000"/>
              <a:buFont typeface="+mj-lt"/>
              <a:buAutoNum type="arabicPeriod"/>
            </a:pPr>
            <a:r>
              <a:rPr lang="fr-FR" sz="2000" dirty="0" smtClean="0"/>
              <a:t>Approbations délivrées et actes de surveillance réalisés sur le cycle en cours.</a:t>
            </a:r>
          </a:p>
          <a:p>
            <a:pPr marL="914400" lvl="1" indent="-457200">
              <a:buClr>
                <a:srgbClr val="5E39BF"/>
              </a:buClr>
              <a:buSzPct val="120000"/>
              <a:buFont typeface="+mj-lt"/>
              <a:buAutoNum type="arabicPeriod"/>
            </a:pPr>
            <a:r>
              <a:rPr lang="fr-FR" sz="2000" dirty="0" smtClean="0"/>
              <a:t>Point sur les écarts ouverts et les échéances associées.</a:t>
            </a:r>
          </a:p>
          <a:p>
            <a:pPr marL="914400" lvl="1" indent="-457200">
              <a:buClr>
                <a:srgbClr val="5E39BF"/>
              </a:buClr>
              <a:buSzPct val="120000"/>
              <a:buFont typeface="+mj-lt"/>
              <a:buAutoNum type="arabicPeriod"/>
            </a:pPr>
            <a:r>
              <a:rPr lang="fr-FR" sz="2000" dirty="0" smtClean="0"/>
              <a:t>Communication de la synthèse des indicateurs de conformité et de performance.</a:t>
            </a:r>
          </a:p>
          <a:p>
            <a:pPr marL="914400" lvl="1" indent="-457200">
              <a:buClr>
                <a:srgbClr val="5E39BF"/>
              </a:buClr>
              <a:buSzPct val="120000"/>
              <a:buFont typeface="+mj-lt"/>
              <a:buAutoNum type="arabicPeriod"/>
            </a:pPr>
            <a:r>
              <a:rPr lang="fr-FR" sz="2000" dirty="0" smtClean="0"/>
              <a:t>Echanges sur la performance du SGS (articulés autour des 8 critères) et les risques identifiés.</a:t>
            </a:r>
            <a:endParaRPr lang="fr-FR" sz="2000" dirty="0"/>
          </a:p>
          <a:p>
            <a:pPr marL="914400" lvl="1" indent="-457200">
              <a:buClr>
                <a:srgbClr val="5E39BF"/>
              </a:buClr>
              <a:buSzPct val="120000"/>
              <a:buFont typeface="+mj-lt"/>
              <a:buAutoNum type="arabicPeriod"/>
            </a:pPr>
            <a:r>
              <a:rPr lang="fr-FR" sz="2000" dirty="0" smtClean="0"/>
              <a:t>Echanges sur les événements et changements significatifs vécus par l’exploitant au cours du cycle.</a:t>
            </a:r>
            <a:endParaRPr lang="fr-FR" sz="2000" dirty="0"/>
          </a:p>
          <a:p>
            <a:pPr marL="914400" lvl="1" indent="-457200">
              <a:buClr>
                <a:srgbClr val="5E39BF"/>
              </a:buClr>
              <a:buSzPct val="120000"/>
              <a:buFont typeface="+mj-lt"/>
              <a:buAutoNum type="arabicPeriod"/>
            </a:pPr>
            <a:r>
              <a:rPr lang="fr-FR" sz="2000" dirty="0" smtClean="0"/>
              <a:t>Point sur les éventuelles dérogations.</a:t>
            </a:r>
            <a:endParaRPr lang="fr-FR" sz="2000" dirty="0"/>
          </a:p>
          <a:p>
            <a:pPr marL="914400" lvl="1" indent="-457200">
              <a:buClr>
                <a:srgbClr val="5E39BF"/>
              </a:buClr>
              <a:buSzPct val="120000"/>
              <a:buFont typeface="+mj-lt"/>
              <a:buAutoNum type="arabicPeriod"/>
            </a:pPr>
            <a:r>
              <a:rPr lang="fr-FR" sz="2000" dirty="0" smtClean="0"/>
              <a:t>Créneau d’écoute des commentaires spécifiques ou généraux de l’exploitant.</a:t>
            </a:r>
          </a:p>
        </p:txBody>
      </p:sp>
      <p:sp>
        <p:nvSpPr>
          <p:cNvPr id="4" name="Titre 2"/>
          <p:cNvSpPr txBox="1">
            <a:spLocks/>
          </p:cNvSpPr>
          <p:nvPr/>
        </p:nvSpPr>
        <p:spPr bwMode="auto">
          <a:xfrm>
            <a:off x="564775" y="18017"/>
            <a:ext cx="2447365" cy="47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457200" rtl="0" eaLnBrk="0" fontAlgn="base" hangingPunct="0">
              <a:spcBef>
                <a:spcPct val="0"/>
              </a:spcBef>
              <a:spcAft>
                <a:spcPct val="0"/>
              </a:spcAft>
              <a:defRPr sz="3200" b="1" kern="1200" cap="all">
                <a:solidFill>
                  <a:srgbClr val="5E39BF"/>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ctr" eaLnBrk="1" fontAlgn="auto" hangingPunct="1">
              <a:spcAft>
                <a:spcPts val="0"/>
              </a:spcAft>
              <a:defRPr/>
            </a:pPr>
            <a:r>
              <a:rPr lang="fr-FR" sz="2400" smtClean="0">
                <a:ea typeface="+mj-ea"/>
                <a:cs typeface="+mj-cs"/>
              </a:rPr>
              <a:t>Processus RBO</a:t>
            </a:r>
            <a:endParaRPr lang="fr-FR" sz="2400" dirty="0" smtClean="0">
              <a:ea typeface="+mj-ea"/>
              <a:cs typeface="+mj-cs"/>
            </a:endParaRPr>
          </a:p>
        </p:txBody>
      </p:sp>
    </p:spTree>
    <p:extLst>
      <p:ext uri="{BB962C8B-B14F-4D97-AF65-F5344CB8AC3E}">
        <p14:creationId xmlns:p14="http://schemas.microsoft.com/office/powerpoint/2010/main" val="26860846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p:cNvSpPr>
            <a:spLocks noGrp="1"/>
          </p:cNvSpPr>
          <p:nvPr>
            <p:ph type="title"/>
          </p:nvPr>
        </p:nvSpPr>
        <p:spPr>
          <a:xfrm>
            <a:off x="870515" y="313757"/>
            <a:ext cx="7772400" cy="942403"/>
          </a:xfrm>
        </p:spPr>
        <p:txBody>
          <a:bodyPr rtlCol="0">
            <a:normAutofit/>
          </a:bodyPr>
          <a:lstStyle/>
          <a:p>
            <a:pPr algn="ctr" eaLnBrk="1" fontAlgn="auto" hangingPunct="1">
              <a:spcAft>
                <a:spcPts val="0"/>
              </a:spcAft>
              <a:defRPr/>
            </a:pPr>
            <a:r>
              <a:rPr lang="fr-FR" sz="2400" dirty="0" smtClean="0">
                <a:ea typeface="+mj-ea"/>
                <a:cs typeface="+mj-cs"/>
              </a:rPr>
              <a:t>Echanges avec </a:t>
            </a:r>
            <a:r>
              <a:rPr lang="fr-FR" sz="2400" dirty="0" smtClean="0">
                <a:ea typeface="+mj-ea"/>
                <a:cs typeface="+mj-cs"/>
              </a:rPr>
              <a:t>l’organisme</a:t>
            </a:r>
            <a:r>
              <a:rPr lang="fr-FR" sz="2400" dirty="0" smtClean="0">
                <a:ea typeface="+mj-ea"/>
                <a:cs typeface="+mj-cs"/>
              </a:rPr>
              <a:t/>
            </a:r>
            <a:br>
              <a:rPr lang="fr-FR" sz="2400" dirty="0" smtClean="0">
                <a:ea typeface="+mj-ea"/>
                <a:cs typeface="+mj-cs"/>
              </a:rPr>
            </a:br>
            <a:r>
              <a:rPr lang="fr-FR" sz="2400" b="0" cap="none" dirty="0" smtClean="0">
                <a:ea typeface="+mj-ea"/>
                <a:cs typeface="+mj-cs"/>
              </a:rPr>
              <a:t>Importance</a:t>
            </a:r>
          </a:p>
        </p:txBody>
      </p:sp>
      <p:sp>
        <p:nvSpPr>
          <p:cNvPr id="3" name="Espace réservé du numéro de diapositive 2"/>
          <p:cNvSpPr>
            <a:spLocks noGrp="1"/>
          </p:cNvSpPr>
          <p:nvPr>
            <p:ph type="sldNum" sz="quarter" idx="4294967295"/>
          </p:nvPr>
        </p:nvSpPr>
        <p:spPr>
          <a:xfrm>
            <a:off x="7010400" y="5784850"/>
            <a:ext cx="2133600" cy="365125"/>
          </a:xfrm>
          <a:prstGeom prst="rect">
            <a:avLst/>
          </a:prstGeom>
        </p:spPr>
        <p:txBody>
          <a:bodyPr/>
          <a:lstStyle/>
          <a:p>
            <a:pPr>
              <a:defRPr/>
            </a:pPr>
            <a:fld id="{7336995A-5069-4A5A-B068-91B412EE7A9E}" type="slidenum">
              <a:rPr lang="fr-FR" altLang="fr-FR" smtClean="0"/>
              <a:pPr>
                <a:defRPr/>
              </a:pPr>
              <a:t>42</a:t>
            </a:fld>
            <a:endParaRPr lang="fr-FR" altLang="fr-FR" dirty="0"/>
          </a:p>
        </p:txBody>
      </p:sp>
      <p:pic>
        <p:nvPicPr>
          <p:cNvPr id="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980" y="2617308"/>
            <a:ext cx="1272406" cy="1113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2252103" y="2204490"/>
            <a:ext cx="6646238" cy="1938992"/>
          </a:xfrm>
          <a:prstGeom prst="rect">
            <a:avLst/>
          </a:prstGeom>
          <a:noFill/>
        </p:spPr>
        <p:txBody>
          <a:bodyPr wrap="square" rtlCol="0">
            <a:spAutoFit/>
          </a:bodyPr>
          <a:lstStyle/>
          <a:p>
            <a:pPr algn="ctr"/>
            <a:r>
              <a:rPr lang="fr-FR" sz="2400" b="1" dirty="0" smtClean="0"/>
              <a:t>Les échanges avec l’exploitant sont essentiels au bon fonctionnement du RBO. Cela permet d’assurer une boucle de retour, d’informer la compagnie sur les risques identifiés, et obtenir les commentaires de l’exploitant sur la méthode.</a:t>
            </a:r>
            <a:endParaRPr lang="fr-FR" sz="2400" dirty="0" smtClean="0"/>
          </a:p>
        </p:txBody>
      </p:sp>
      <p:sp>
        <p:nvSpPr>
          <p:cNvPr id="7" name="Titre 2"/>
          <p:cNvSpPr txBox="1">
            <a:spLocks/>
          </p:cNvSpPr>
          <p:nvPr/>
        </p:nvSpPr>
        <p:spPr bwMode="auto">
          <a:xfrm>
            <a:off x="564775" y="18017"/>
            <a:ext cx="2447365" cy="47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457200" rtl="0" eaLnBrk="0" fontAlgn="base" hangingPunct="0">
              <a:spcBef>
                <a:spcPct val="0"/>
              </a:spcBef>
              <a:spcAft>
                <a:spcPct val="0"/>
              </a:spcAft>
              <a:defRPr sz="3200" b="1" kern="1200" cap="all">
                <a:solidFill>
                  <a:srgbClr val="5E39BF"/>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ctr" eaLnBrk="1" fontAlgn="auto" hangingPunct="1">
              <a:spcAft>
                <a:spcPts val="0"/>
              </a:spcAft>
              <a:defRPr/>
            </a:pPr>
            <a:r>
              <a:rPr lang="fr-FR" sz="2400" smtClean="0">
                <a:ea typeface="+mj-ea"/>
                <a:cs typeface="+mj-cs"/>
              </a:rPr>
              <a:t>Processus RBO</a:t>
            </a:r>
            <a:endParaRPr lang="fr-FR" sz="2400" dirty="0" smtClean="0">
              <a:ea typeface="+mj-ea"/>
              <a:cs typeface="+mj-cs"/>
            </a:endParaRPr>
          </a:p>
        </p:txBody>
      </p:sp>
    </p:spTree>
    <p:extLst>
      <p:ext uri="{BB962C8B-B14F-4D97-AF65-F5344CB8AC3E}">
        <p14:creationId xmlns:p14="http://schemas.microsoft.com/office/powerpoint/2010/main" val="29594574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244600" y="254000"/>
            <a:ext cx="7772400" cy="1362075"/>
          </a:xfrm>
        </p:spPr>
        <p:txBody>
          <a:bodyPr rtlCol="0">
            <a:normAutofit/>
          </a:bodyPr>
          <a:lstStyle/>
          <a:p>
            <a:pPr eaLnBrk="1" fontAlgn="auto" hangingPunct="1">
              <a:spcAft>
                <a:spcPts val="0"/>
              </a:spcAft>
              <a:defRPr/>
            </a:pPr>
            <a:r>
              <a:rPr lang="fr-FR" dirty="0">
                <a:ea typeface="+mj-ea"/>
                <a:cs typeface="+mj-cs"/>
              </a:rPr>
              <a:t>Réingénierie de l’Organisation de la Surveillance des ATO</a:t>
            </a:r>
            <a:endParaRPr lang="fr-FR" dirty="0" smtClean="0">
              <a:ea typeface="+mj-ea"/>
              <a:cs typeface="+mj-cs"/>
            </a:endParaRPr>
          </a:p>
        </p:txBody>
      </p:sp>
      <p:sp>
        <p:nvSpPr>
          <p:cNvPr id="4" name="Espace réservé du texte 3"/>
          <p:cNvSpPr>
            <a:spLocks noGrp="1"/>
          </p:cNvSpPr>
          <p:nvPr>
            <p:ph type="body" idx="1"/>
          </p:nvPr>
        </p:nvSpPr>
        <p:spPr>
          <a:xfrm>
            <a:off x="1244600" y="1406525"/>
            <a:ext cx="7772400" cy="436563"/>
          </a:xfrm>
        </p:spPr>
        <p:txBody>
          <a:bodyPr rtlCol="0">
            <a:noAutofit/>
          </a:bodyPr>
          <a:lstStyle/>
          <a:p>
            <a:pPr eaLnBrk="1" fontAlgn="auto" hangingPunct="1">
              <a:spcAft>
                <a:spcPts val="0"/>
              </a:spcAft>
              <a:defRPr/>
            </a:pPr>
            <a:r>
              <a:rPr lang="fr-FR" sz="2400" b="1" dirty="0" smtClean="0">
                <a:ea typeface="+mn-ea"/>
                <a:cs typeface="+mn-cs"/>
              </a:rPr>
              <a:t>Catégorisation des ATO</a:t>
            </a:r>
            <a:endParaRPr lang="fr-FR" sz="2400" b="1" dirty="0">
              <a:ea typeface="+mn-ea"/>
              <a:cs typeface="+mn-cs"/>
            </a:endParaRPr>
          </a:p>
        </p:txBody>
      </p:sp>
      <p:graphicFrame>
        <p:nvGraphicFramePr>
          <p:cNvPr id="2" name="Tableau 1"/>
          <p:cNvGraphicFramePr>
            <a:graphicFrameLocks noGrp="1"/>
          </p:cNvGraphicFramePr>
          <p:nvPr/>
        </p:nvGraphicFramePr>
        <p:xfrm>
          <a:off x="969963" y="1843088"/>
          <a:ext cx="7842250" cy="3632200"/>
        </p:xfrm>
        <a:graphic>
          <a:graphicData uri="http://schemas.openxmlformats.org/drawingml/2006/table">
            <a:tbl>
              <a:tblPr firstRow="1" bandRow="1">
                <a:tableStyleId>{5C22544A-7EE6-4342-B048-85BDC9FD1C3A}</a:tableStyleId>
              </a:tblPr>
              <a:tblGrid>
                <a:gridCol w="1592539"/>
                <a:gridCol w="6249711"/>
              </a:tblGrid>
              <a:tr h="370840">
                <a:tc>
                  <a:txBody>
                    <a:bodyPr/>
                    <a:lstStyle/>
                    <a:p>
                      <a:pPr algn="ctr"/>
                      <a:r>
                        <a:rPr lang="fr-FR" dirty="0" smtClean="0"/>
                        <a:t>GROUPE</a:t>
                      </a:r>
                      <a:endParaRPr lang="fr-FR" dirty="0"/>
                    </a:p>
                  </a:txBody>
                  <a:tcPr marL="91447" marR="91447"/>
                </a:tc>
                <a:tc>
                  <a:txBody>
                    <a:bodyPr/>
                    <a:lstStyle/>
                    <a:p>
                      <a:pPr algn="ctr"/>
                      <a:r>
                        <a:rPr lang="fr-FR" dirty="0" smtClean="0"/>
                        <a:t>CATEGORIE</a:t>
                      </a:r>
                      <a:endParaRPr lang="fr-FR" dirty="0"/>
                    </a:p>
                  </a:txBody>
                  <a:tcPr marL="91447" marR="91447"/>
                </a:tc>
              </a:tr>
              <a:tr h="370840">
                <a:tc>
                  <a:txBody>
                    <a:bodyPr/>
                    <a:lstStyle/>
                    <a:p>
                      <a:r>
                        <a:rPr lang="fr-FR" b="1" dirty="0" smtClean="0"/>
                        <a:t>GROUPE - 1</a:t>
                      </a:r>
                      <a:endParaRPr lang="fr-FR" b="1" dirty="0"/>
                    </a:p>
                  </a:txBody>
                  <a:tcPr marL="91447" marR="91447"/>
                </a:tc>
                <a:tc>
                  <a:txBody>
                    <a:bodyPr/>
                    <a:lstStyle/>
                    <a:p>
                      <a:r>
                        <a:rPr lang="fr-FR" sz="1400" dirty="0" smtClean="0"/>
                        <a:t>ATO (A)  effectuant la majorité de leurs formations pour le compte de la compagnie/société de travail aérien à laquelle ils sont adossés </a:t>
                      </a:r>
                      <a:endParaRPr lang="fr-FR" sz="1400" dirty="0"/>
                    </a:p>
                  </a:txBody>
                  <a:tcPr marL="91447" marR="91447" anchor="ctr"/>
                </a:tc>
              </a:tr>
              <a:tr h="370840">
                <a:tc>
                  <a:txBody>
                    <a:bodyPr/>
                    <a:lstStyle/>
                    <a:p>
                      <a:pPr algn="r"/>
                      <a:r>
                        <a:rPr lang="fr-FR" b="1" dirty="0" smtClean="0"/>
                        <a:t>1 bis</a:t>
                      </a:r>
                      <a:endParaRPr lang="fr-FR" b="1" dirty="0"/>
                    </a:p>
                  </a:txBody>
                  <a:tcPr marL="91447" marR="91447"/>
                </a:tc>
                <a:tc>
                  <a:txBody>
                    <a:bodyPr/>
                    <a:lstStyle/>
                    <a:p>
                      <a:r>
                        <a:rPr lang="fr-FR" sz="1400" dirty="0" smtClean="0"/>
                        <a:t>ATO (H) effectuant la majorité de leurs formations pour le compte de la compagnie/société de travail aérien à laquelle ils sont adossés</a:t>
                      </a:r>
                      <a:endParaRPr lang="fr-FR" sz="1400" dirty="0"/>
                    </a:p>
                  </a:txBody>
                  <a:tcPr marL="91447" marR="91447" anchor="ctr"/>
                </a:tc>
              </a:tr>
              <a:tr h="370840">
                <a:tc>
                  <a:txBody>
                    <a:bodyPr/>
                    <a:lstStyle/>
                    <a:p>
                      <a:r>
                        <a:rPr lang="fr-FR" b="1" dirty="0" smtClean="0"/>
                        <a:t>GROUPE - 2</a:t>
                      </a:r>
                      <a:endParaRPr lang="fr-FR" b="1" dirty="0"/>
                    </a:p>
                  </a:txBody>
                  <a:tcPr marL="91447" marR="91447"/>
                </a:tc>
                <a:tc>
                  <a:txBody>
                    <a:bodyPr/>
                    <a:lstStyle/>
                    <a:p>
                      <a:r>
                        <a:rPr lang="fr-FR" sz="1400" dirty="0" smtClean="0"/>
                        <a:t>ATO ORA .GEN.200 c) </a:t>
                      </a:r>
                      <a:endParaRPr lang="fr-FR" sz="1400" dirty="0"/>
                    </a:p>
                  </a:txBody>
                  <a:tcPr marL="91447" marR="91447" anchor="ctr"/>
                </a:tc>
              </a:tr>
              <a:tr h="370840">
                <a:tc>
                  <a:txBody>
                    <a:bodyPr/>
                    <a:lstStyle/>
                    <a:p>
                      <a:r>
                        <a:rPr lang="fr-FR" b="1" dirty="0" smtClean="0"/>
                        <a:t>GROUPE</a:t>
                      </a:r>
                      <a:r>
                        <a:rPr lang="fr-FR" b="1" baseline="0" dirty="0" smtClean="0"/>
                        <a:t> - </a:t>
                      </a:r>
                      <a:r>
                        <a:rPr lang="fr-FR" b="1" dirty="0" smtClean="0"/>
                        <a:t>3</a:t>
                      </a:r>
                      <a:endParaRPr lang="fr-FR" b="1" dirty="0"/>
                    </a:p>
                  </a:txBody>
                  <a:tcPr marL="91447" marR="91447"/>
                </a:tc>
                <a:tc>
                  <a:txBody>
                    <a:bodyPr/>
                    <a:lstStyle/>
                    <a:p>
                      <a:r>
                        <a:rPr lang="fr-FR" sz="1400" dirty="0" smtClean="0"/>
                        <a:t>ATO - Formation théorique </a:t>
                      </a:r>
                      <a:endParaRPr lang="fr-FR" sz="1400" dirty="0"/>
                    </a:p>
                  </a:txBody>
                  <a:tcPr marL="91447" marR="91447" anchor="ctr"/>
                </a:tc>
              </a:tr>
              <a:tr h="370840">
                <a:tc>
                  <a:txBody>
                    <a:bodyPr/>
                    <a:lstStyle/>
                    <a:p>
                      <a:pPr algn="r"/>
                      <a:r>
                        <a:rPr lang="fr-FR" b="1" dirty="0" smtClean="0"/>
                        <a:t>3 bis</a:t>
                      </a:r>
                      <a:endParaRPr lang="fr-FR" b="1" dirty="0"/>
                    </a:p>
                  </a:txBody>
                  <a:tcPr marL="91447" marR="91447"/>
                </a:tc>
                <a:tc>
                  <a:txBody>
                    <a:bodyPr/>
                    <a:lstStyle/>
                    <a:p>
                      <a:r>
                        <a:rPr lang="fr-FR" sz="1400" dirty="0" smtClean="0"/>
                        <a:t>ATO / Exploitants FSTD</a:t>
                      </a:r>
                      <a:endParaRPr lang="fr-FR" sz="1400" dirty="0"/>
                    </a:p>
                  </a:txBody>
                  <a:tcPr marL="91447" marR="91447" anchor="ctr"/>
                </a:tc>
              </a:tr>
              <a:tr h="370840">
                <a:tc>
                  <a:txBody>
                    <a:bodyPr/>
                    <a:lstStyle/>
                    <a:p>
                      <a:r>
                        <a:rPr lang="fr-FR" b="1" dirty="0" smtClean="0"/>
                        <a:t>GROUPE</a:t>
                      </a:r>
                      <a:r>
                        <a:rPr lang="fr-FR" b="1" baseline="0" dirty="0" smtClean="0"/>
                        <a:t> - 4</a:t>
                      </a:r>
                      <a:endParaRPr lang="fr-FR" b="1" dirty="0"/>
                    </a:p>
                  </a:txBody>
                  <a:tcPr marL="91447" marR="91447"/>
                </a:tc>
                <a:tc>
                  <a:txBody>
                    <a:bodyPr/>
                    <a:lstStyle/>
                    <a:p>
                      <a:r>
                        <a:rPr lang="fr-FR" sz="1400" dirty="0" smtClean="0"/>
                        <a:t>Écoles de formation aux licences professionnelles (avion et hélicoptère) MONO site</a:t>
                      </a:r>
                      <a:endParaRPr lang="fr-FR" sz="1400" dirty="0"/>
                    </a:p>
                  </a:txBody>
                  <a:tcPr marL="91447" marR="91447" anchor="ctr"/>
                </a:tc>
              </a:tr>
              <a:tr h="370840">
                <a:tc>
                  <a:txBody>
                    <a:bodyPr/>
                    <a:lstStyle/>
                    <a:p>
                      <a:pPr algn="r"/>
                      <a:r>
                        <a:rPr lang="fr-FR" b="1" dirty="0" smtClean="0"/>
                        <a:t>4 bis</a:t>
                      </a:r>
                      <a:endParaRPr lang="fr-FR" b="1" dirty="0"/>
                    </a:p>
                  </a:txBody>
                  <a:tcPr marL="91447" marR="91447"/>
                </a:tc>
                <a:tc>
                  <a:txBody>
                    <a:bodyPr/>
                    <a:lstStyle/>
                    <a:p>
                      <a:r>
                        <a:rPr lang="fr-FR" sz="1400" dirty="0" smtClean="0"/>
                        <a:t>Écoles de formation aux licences professionnelles (avion et hélicoptère) MULTI sites</a:t>
                      </a:r>
                      <a:endParaRPr lang="fr-FR" sz="1400" dirty="0"/>
                    </a:p>
                  </a:txBody>
                  <a:tcPr marL="91447" marR="91447" anchor="ctr"/>
                </a:tc>
              </a:tr>
              <a:tr h="370840">
                <a:tc>
                  <a:txBody>
                    <a:bodyPr/>
                    <a:lstStyle/>
                    <a:p>
                      <a:r>
                        <a:rPr lang="fr-FR" b="1" dirty="0" smtClean="0"/>
                        <a:t>GROUPE - 5</a:t>
                      </a:r>
                      <a:endParaRPr lang="fr-FR" b="1" dirty="0"/>
                    </a:p>
                  </a:txBody>
                  <a:tcPr marL="91447" marR="91447"/>
                </a:tc>
                <a:tc>
                  <a:txBody>
                    <a:bodyPr/>
                    <a:lstStyle/>
                    <a:p>
                      <a:r>
                        <a:rPr lang="fr-FR" sz="1400" dirty="0" smtClean="0"/>
                        <a:t>Constructeurs, Etatiques, Fédérations, cas particuliers</a:t>
                      </a:r>
                      <a:endParaRPr lang="fr-FR" sz="1400" dirty="0"/>
                    </a:p>
                  </a:txBody>
                  <a:tcPr marL="91447" marR="91447" anchor="ctr"/>
                </a:tc>
              </a:tr>
            </a:tbl>
          </a:graphicData>
        </a:graphic>
      </p:graphicFrame>
    </p:spTree>
    <p:extLst>
      <p:ext uri="{BB962C8B-B14F-4D97-AF65-F5344CB8AC3E}">
        <p14:creationId xmlns:p14="http://schemas.microsoft.com/office/powerpoint/2010/main" val="19297712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Mise en œuvre du RBO pour les ATO:</a:t>
            </a:r>
            <a:br>
              <a:rPr lang="fr-FR" dirty="0" smtClean="0"/>
            </a:br>
            <a:r>
              <a:rPr lang="fr-FR" dirty="0" smtClean="0"/>
              <a:t>Travaux menés et PERSPECTIVES</a:t>
            </a:r>
            <a:endParaRPr lang="fr-FR" dirty="0"/>
          </a:p>
        </p:txBody>
      </p:sp>
      <p:sp>
        <p:nvSpPr>
          <p:cNvPr id="3" name="Espace réservé du texte 2"/>
          <p:cNvSpPr>
            <a:spLocks noGrp="1"/>
          </p:cNvSpPr>
          <p:nvPr>
            <p:ph type="body" idx="1"/>
          </p:nvPr>
        </p:nvSpPr>
        <p:spPr>
          <a:xfrm>
            <a:off x="1244326" y="1406526"/>
            <a:ext cx="7772400" cy="4628514"/>
          </a:xfrm>
        </p:spPr>
        <p:txBody>
          <a:bodyPr>
            <a:normAutofit fontScale="92500" lnSpcReduction="20000"/>
          </a:bodyPr>
          <a:lstStyle/>
          <a:p>
            <a:pPr marL="342900" indent="-342900">
              <a:buFont typeface="Arial" panose="020B0604020202020204" pitchFamily="34" charset="0"/>
              <a:buChar char="•"/>
            </a:pPr>
            <a:r>
              <a:rPr lang="fr-FR" dirty="0" smtClean="0">
                <a:solidFill>
                  <a:schemeClr val="tx1"/>
                </a:solidFill>
              </a:rPr>
              <a:t>Evaluations RBO sur les ATO G4 bis, organismes professionnels multi-sites (12 ATO)</a:t>
            </a:r>
          </a:p>
          <a:p>
            <a:pPr marL="342900" indent="-342900">
              <a:buFont typeface="Arial" panose="020B0604020202020204" pitchFamily="34" charset="0"/>
              <a:buChar char="•"/>
            </a:pPr>
            <a:r>
              <a:rPr lang="fr-FR" dirty="0" smtClean="0">
                <a:solidFill>
                  <a:schemeClr val="tx1"/>
                </a:solidFill>
              </a:rPr>
              <a:t>Evaluations RBO sur les ATO qui sont également des compagnies A4 (certains des ATO G1(A) soit 12 A4)</a:t>
            </a:r>
          </a:p>
          <a:p>
            <a:pPr marL="342900" indent="-342900">
              <a:buFont typeface="Arial" panose="020B0604020202020204" pitchFamily="34" charset="0"/>
              <a:buChar char="•"/>
            </a:pPr>
            <a:endParaRPr lang="fr-FR" dirty="0">
              <a:solidFill>
                <a:schemeClr val="tx1"/>
              </a:solidFill>
            </a:endParaRPr>
          </a:p>
          <a:p>
            <a:pPr marL="342900" indent="-342900">
              <a:buFont typeface="Arial" panose="020B0604020202020204" pitchFamily="34" charset="0"/>
              <a:buChar char="•"/>
            </a:pPr>
            <a:r>
              <a:rPr lang="fr-FR" dirty="0" smtClean="0">
                <a:solidFill>
                  <a:schemeClr val="tx1"/>
                </a:solidFill>
              </a:rPr>
              <a:t>RBO G1(A): fourniture d’éléments à R5 au 15/10/2018</a:t>
            </a:r>
          </a:p>
          <a:p>
            <a:pPr marL="342900" indent="-342900">
              <a:buFont typeface="Arial" panose="020B0604020202020204" pitchFamily="34" charset="0"/>
              <a:buChar char="•"/>
            </a:pPr>
            <a:r>
              <a:rPr lang="fr-FR" dirty="0" smtClean="0">
                <a:solidFill>
                  <a:schemeClr val="tx1"/>
                </a:solidFill>
              </a:rPr>
              <a:t>RBO G4 bis: évaluation au 15/10/2018, prise en compte des résultats dans le plan de surveillance 2019  (réunion le 13/11/2018)</a:t>
            </a:r>
          </a:p>
          <a:p>
            <a:pPr marL="342900" indent="-342900">
              <a:buFont typeface="Arial" panose="020B0604020202020204" pitchFamily="34" charset="0"/>
              <a:buChar char="•"/>
            </a:pPr>
            <a:endParaRPr lang="fr-FR" dirty="0">
              <a:solidFill>
                <a:schemeClr val="tx1"/>
              </a:solidFill>
            </a:endParaRPr>
          </a:p>
          <a:p>
            <a:pPr marL="342900" indent="-342900">
              <a:buFont typeface="Arial" panose="020B0604020202020204" pitchFamily="34" charset="0"/>
              <a:buChar char="•"/>
            </a:pPr>
            <a:r>
              <a:rPr lang="fr-FR" dirty="0" smtClean="0">
                <a:solidFill>
                  <a:schemeClr val="tx1"/>
                </a:solidFill>
              </a:rPr>
              <a:t>+: 1 organisme ; -: 3 organismes</a:t>
            </a:r>
          </a:p>
          <a:p>
            <a:pPr marL="342900" indent="-342900">
              <a:buFont typeface="Arial" panose="020B0604020202020204" pitchFamily="34" charset="0"/>
              <a:buChar char="•"/>
            </a:pPr>
            <a:r>
              <a:rPr lang="fr-FR" dirty="0" smtClean="0">
                <a:solidFill>
                  <a:schemeClr val="tx1"/>
                </a:solidFill>
              </a:rPr>
              <a:t>Adaptation des actions de surveillance sur ces organismes</a:t>
            </a:r>
          </a:p>
          <a:p>
            <a:pPr marL="342900" indent="-342900">
              <a:buFont typeface="Arial" panose="020B0604020202020204" pitchFamily="34" charset="0"/>
              <a:buChar char="•"/>
            </a:pPr>
            <a:r>
              <a:rPr lang="fr-FR" dirty="0" smtClean="0">
                <a:solidFill>
                  <a:schemeClr val="tx1"/>
                </a:solidFill>
              </a:rPr>
              <a:t>Pas de variation de cycle en 2019</a:t>
            </a:r>
          </a:p>
          <a:p>
            <a:pPr marL="342900" indent="-342900">
              <a:buFont typeface="Arial" panose="020B0604020202020204" pitchFamily="34" charset="0"/>
              <a:buChar char="•"/>
            </a:pPr>
            <a:endParaRPr lang="fr-FR" dirty="0">
              <a:solidFill>
                <a:schemeClr val="tx1"/>
              </a:solidFill>
            </a:endParaRPr>
          </a:p>
          <a:p>
            <a:pPr marL="342900" indent="-342900">
              <a:buFont typeface="Arial" panose="020B0604020202020204" pitchFamily="34" charset="0"/>
              <a:buChar char="•"/>
            </a:pPr>
            <a:r>
              <a:rPr lang="fr-FR" dirty="0" smtClean="0">
                <a:solidFill>
                  <a:schemeClr val="tx1"/>
                </a:solidFill>
              </a:rPr>
              <a:t>En 2019, évaluations RBO sur l’ensemble des G4 (43 ATO)</a:t>
            </a:r>
          </a:p>
          <a:p>
            <a:pPr marL="342900" indent="-342900">
              <a:buFont typeface="Arial" panose="020B0604020202020204" pitchFamily="34" charset="0"/>
              <a:buChar char="•"/>
            </a:pPr>
            <a:r>
              <a:rPr lang="fr-FR" dirty="0" smtClean="0">
                <a:solidFill>
                  <a:schemeClr val="tx1"/>
                </a:solidFill>
              </a:rPr>
              <a:t>(poursuite des évaluations sur les ATO qui sont soumis au RBO R5)</a:t>
            </a:r>
          </a:p>
        </p:txBody>
      </p:sp>
    </p:spTree>
    <p:extLst>
      <p:ext uri="{BB962C8B-B14F-4D97-AF65-F5344CB8AC3E}">
        <p14:creationId xmlns:p14="http://schemas.microsoft.com/office/powerpoint/2010/main" val="2022938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bwMode="auto">
          <a:xfrm>
            <a:off x="776288" y="2286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fr-FR" altLang="fr-FR" dirty="0">
                <a:ea typeface="ヒラギノ角ゴ Pro W3" pitchFamily="126" charset="-128"/>
              </a:rPr>
              <a:t/>
            </a:r>
            <a:br>
              <a:rPr lang="fr-FR" altLang="fr-FR" dirty="0">
                <a:ea typeface="ヒラギノ角ゴ Pro W3" pitchFamily="126" charset="-128"/>
              </a:rPr>
            </a:br>
            <a:endParaRPr lang="fr-FR" altLang="fr-FR" dirty="0">
              <a:ea typeface="ヒラギノ角ゴ Pro W3" pitchFamily="126" charset="-128"/>
            </a:endParaRPr>
          </a:p>
        </p:txBody>
      </p:sp>
    </p:spTree>
    <p:extLst>
      <p:ext uri="{BB962C8B-B14F-4D97-AF65-F5344CB8AC3E}">
        <p14:creationId xmlns:p14="http://schemas.microsoft.com/office/powerpoint/2010/main" val="851423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Programme de la matinée</a:t>
            </a:r>
            <a:endParaRPr lang="fr-FR" dirty="0"/>
          </a:p>
        </p:txBody>
      </p:sp>
      <p:sp>
        <p:nvSpPr>
          <p:cNvPr id="3" name="Espace réservé du texte 2"/>
          <p:cNvSpPr>
            <a:spLocks noGrp="1"/>
          </p:cNvSpPr>
          <p:nvPr>
            <p:ph type="body" idx="1"/>
          </p:nvPr>
        </p:nvSpPr>
        <p:spPr>
          <a:xfrm>
            <a:off x="1244326" y="1406526"/>
            <a:ext cx="7772400" cy="4079874"/>
          </a:xfrm>
        </p:spPr>
        <p:txBody>
          <a:bodyPr/>
          <a:lstStyle/>
          <a:p>
            <a:r>
              <a:rPr lang="fr-FR" dirty="0" smtClean="0"/>
              <a:t>09h00-09h30: Accueil</a:t>
            </a:r>
          </a:p>
          <a:p>
            <a:r>
              <a:rPr lang="fr-FR" dirty="0" smtClean="0"/>
              <a:t>09h30-09h45: Introduction</a:t>
            </a:r>
          </a:p>
          <a:p>
            <a:r>
              <a:rPr lang="fr-FR" dirty="0"/>
              <a:t>09h45-10h30: Principales </a:t>
            </a:r>
            <a:r>
              <a:rPr lang="fr-FR" dirty="0" smtClean="0"/>
              <a:t>évolutions méthodologiques</a:t>
            </a:r>
          </a:p>
          <a:p>
            <a:r>
              <a:rPr lang="fr-FR" dirty="0" smtClean="0"/>
              <a:t>10h30-11h00: Questions-réponses</a:t>
            </a:r>
          </a:p>
          <a:p>
            <a:r>
              <a:rPr lang="fr-FR" dirty="0" smtClean="0"/>
              <a:t>11h00-11h30: Pause</a:t>
            </a:r>
          </a:p>
          <a:p>
            <a:r>
              <a:rPr lang="fr-FR" dirty="0" smtClean="0"/>
              <a:t>11h30-12h00: Mise en œuvre de la surveillance basée sur les risques</a:t>
            </a:r>
          </a:p>
          <a:p>
            <a:r>
              <a:rPr lang="fr-FR" dirty="0" smtClean="0">
                <a:solidFill>
                  <a:srgbClr val="FF0000"/>
                </a:solidFill>
              </a:rPr>
              <a:t>12h00-12h30: </a:t>
            </a:r>
            <a:r>
              <a:rPr lang="fr-FR" dirty="0">
                <a:solidFill>
                  <a:srgbClr val="FF0000"/>
                </a:solidFill>
              </a:rPr>
              <a:t>Autres informations</a:t>
            </a:r>
          </a:p>
          <a:p>
            <a:r>
              <a:rPr lang="fr-FR" dirty="0" smtClean="0"/>
              <a:t>12h30-12h45: Questions-réponses</a:t>
            </a:r>
          </a:p>
          <a:p>
            <a:r>
              <a:rPr lang="fr-FR" dirty="0" smtClean="0"/>
              <a:t>12h45-13h00: Conclusion</a:t>
            </a:r>
            <a:endParaRPr lang="fr-FR" dirty="0"/>
          </a:p>
        </p:txBody>
      </p:sp>
    </p:spTree>
    <p:extLst>
      <p:ext uri="{BB962C8B-B14F-4D97-AF65-F5344CB8AC3E}">
        <p14:creationId xmlns:p14="http://schemas.microsoft.com/office/powerpoint/2010/main" val="435088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3"/>
          <p:cNvSpPr>
            <a:spLocks noGrp="1"/>
          </p:cNvSpPr>
          <p:nvPr>
            <p:ph type="ctrTitle"/>
          </p:nvPr>
        </p:nvSpPr>
        <p:spPr bwMode="auto">
          <a:xfrm>
            <a:off x="3544888" y="2344993"/>
            <a:ext cx="4913312" cy="31550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fr-FR" altLang="fr-FR" sz="3600" dirty="0" smtClean="0">
                <a:latin typeface="Liberation Sans" pitchFamily="34" charset="0"/>
                <a:ea typeface="ヒラギノ角ゴ Pro W3" pitchFamily="126" charset="-128"/>
                <a:cs typeface="Liberation Sans" pitchFamily="34" charset="0"/>
              </a:rPr>
              <a:t>Séminaire DSAC surveillance organismes de formation</a:t>
            </a:r>
            <a:br>
              <a:rPr lang="fr-FR" altLang="fr-FR" sz="3600" dirty="0" smtClean="0">
                <a:latin typeface="Liberation Sans" pitchFamily="34" charset="0"/>
                <a:ea typeface="ヒラギノ角ゴ Pro W3" pitchFamily="126" charset="-128"/>
                <a:cs typeface="Liberation Sans" pitchFamily="34" charset="0"/>
              </a:rPr>
            </a:br>
            <a:r>
              <a:rPr lang="fr-FR" altLang="fr-FR" sz="3600" dirty="0" smtClean="0">
                <a:latin typeface="Liberation Sans" pitchFamily="34" charset="0"/>
                <a:ea typeface="ヒラギノ角ゴ Pro W3" pitchFamily="126" charset="-128"/>
                <a:cs typeface="Liberation Sans" pitchFamily="34" charset="0"/>
              </a:rPr>
              <a:t> </a:t>
            </a:r>
            <a:r>
              <a:rPr lang="fr-FR" altLang="fr-FR" sz="2700" dirty="0" smtClean="0">
                <a:latin typeface="Liberation Sans" pitchFamily="34" charset="0"/>
                <a:ea typeface="ヒラギノ角ゴ Pro W3" pitchFamily="126" charset="-128"/>
                <a:cs typeface="Liberation Sans" pitchFamily="34" charset="0"/>
              </a:rPr>
              <a:t>28 novembre 2018</a:t>
            </a:r>
            <a:r>
              <a:rPr lang="fr-FR" altLang="fr-FR" sz="3600" dirty="0" smtClean="0">
                <a:latin typeface="Liberation Sans" pitchFamily="34" charset="0"/>
                <a:ea typeface="ヒラギノ角ゴ Pro W3" pitchFamily="126" charset="-128"/>
                <a:cs typeface="Liberation Sans" pitchFamily="34" charset="0"/>
              </a:rPr>
              <a:t/>
            </a:r>
            <a:br>
              <a:rPr lang="fr-FR" altLang="fr-FR" sz="3600" dirty="0" smtClean="0">
                <a:latin typeface="Liberation Sans" pitchFamily="34" charset="0"/>
                <a:ea typeface="ヒラギノ角ゴ Pro W3" pitchFamily="126" charset="-128"/>
                <a:cs typeface="Liberation Sans" pitchFamily="34" charset="0"/>
              </a:rPr>
            </a:br>
            <a:r>
              <a:rPr lang="fr-FR" altLang="fr-FR" sz="3600" dirty="0" smtClean="0">
                <a:latin typeface="Liberation Sans" pitchFamily="34" charset="0"/>
                <a:ea typeface="ヒラギノ角ゴ Pro W3" pitchFamily="126" charset="-128"/>
                <a:cs typeface="Liberation Sans" pitchFamily="34" charset="0"/>
              </a:rPr>
              <a:t/>
            </a:r>
            <a:br>
              <a:rPr lang="fr-FR" altLang="fr-FR" sz="3600" dirty="0" smtClean="0">
                <a:latin typeface="Liberation Sans" pitchFamily="34" charset="0"/>
                <a:ea typeface="ヒラギノ角ゴ Pro W3" pitchFamily="126" charset="-128"/>
                <a:cs typeface="Liberation Sans" pitchFamily="34" charset="0"/>
              </a:rPr>
            </a:br>
            <a:r>
              <a:rPr lang="fr-FR" altLang="fr-FR" sz="3600" b="1" dirty="0" smtClean="0">
                <a:latin typeface="Liberation Sans" pitchFamily="34" charset="0"/>
                <a:ea typeface="ヒラギノ角ゴ Pro W3" pitchFamily="126" charset="-128"/>
                <a:cs typeface="Liberation Sans" pitchFamily="34" charset="0"/>
              </a:rPr>
              <a:t>Autres informations</a:t>
            </a:r>
            <a:endParaRPr lang="fr-FR" altLang="fr-FR" sz="1600" i="1" dirty="0">
              <a:latin typeface="Liberation Sans" pitchFamily="34" charset="0"/>
              <a:ea typeface="ヒラギノ角ゴ Pro W3" pitchFamily="126" charset="-128"/>
              <a:cs typeface="Liberation Sans" pitchFamily="34" charset="0"/>
            </a:endParaRPr>
          </a:p>
        </p:txBody>
      </p:sp>
    </p:spTree>
    <p:extLst>
      <p:ext uri="{BB962C8B-B14F-4D97-AF65-F5344CB8AC3E}">
        <p14:creationId xmlns:p14="http://schemas.microsoft.com/office/powerpoint/2010/main" val="1385181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3"/>
          <p:cNvSpPr>
            <a:spLocks noGrp="1"/>
          </p:cNvSpPr>
          <p:nvPr>
            <p:ph type="ctrTitle"/>
          </p:nvPr>
        </p:nvSpPr>
        <p:spPr bwMode="auto">
          <a:xfrm>
            <a:off x="3544888" y="2344993"/>
            <a:ext cx="4913312" cy="31550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fr-FR" altLang="fr-FR" sz="3600" dirty="0" smtClean="0">
                <a:latin typeface="Liberation Sans" pitchFamily="34" charset="0"/>
                <a:ea typeface="ヒラギノ角ゴ Pro W3" pitchFamily="126" charset="-128"/>
                <a:cs typeface="Liberation Sans" pitchFamily="34" charset="0"/>
              </a:rPr>
              <a:t>Séminaire DSAC surveillance organismes de formation</a:t>
            </a:r>
            <a:br>
              <a:rPr lang="fr-FR" altLang="fr-FR" sz="3600" dirty="0" smtClean="0">
                <a:latin typeface="Liberation Sans" pitchFamily="34" charset="0"/>
                <a:ea typeface="ヒラギノ角ゴ Pro W3" pitchFamily="126" charset="-128"/>
                <a:cs typeface="Liberation Sans" pitchFamily="34" charset="0"/>
              </a:rPr>
            </a:br>
            <a:r>
              <a:rPr lang="fr-FR" altLang="fr-FR" sz="3600" dirty="0" smtClean="0">
                <a:latin typeface="Liberation Sans" pitchFamily="34" charset="0"/>
                <a:ea typeface="ヒラギノ角ゴ Pro W3" pitchFamily="126" charset="-128"/>
                <a:cs typeface="Liberation Sans" pitchFamily="34" charset="0"/>
              </a:rPr>
              <a:t> </a:t>
            </a:r>
            <a:r>
              <a:rPr lang="fr-FR" altLang="fr-FR" sz="2700" dirty="0" smtClean="0">
                <a:latin typeface="Liberation Sans" pitchFamily="34" charset="0"/>
                <a:ea typeface="ヒラギノ角ゴ Pro W3" pitchFamily="126" charset="-128"/>
                <a:cs typeface="Liberation Sans" pitchFamily="34" charset="0"/>
              </a:rPr>
              <a:t>28 novembre 2018</a:t>
            </a:r>
            <a:r>
              <a:rPr lang="fr-FR" altLang="fr-FR" sz="3600" dirty="0" smtClean="0">
                <a:latin typeface="Liberation Sans" pitchFamily="34" charset="0"/>
                <a:ea typeface="ヒラギノ角ゴ Pro W3" pitchFamily="126" charset="-128"/>
                <a:cs typeface="Liberation Sans" pitchFamily="34" charset="0"/>
              </a:rPr>
              <a:t/>
            </a:r>
            <a:br>
              <a:rPr lang="fr-FR" altLang="fr-FR" sz="3600" dirty="0" smtClean="0">
                <a:latin typeface="Liberation Sans" pitchFamily="34" charset="0"/>
                <a:ea typeface="ヒラギノ角ゴ Pro W3" pitchFamily="126" charset="-128"/>
                <a:cs typeface="Liberation Sans" pitchFamily="34" charset="0"/>
              </a:rPr>
            </a:br>
            <a:r>
              <a:rPr lang="fr-FR" altLang="fr-FR" sz="3600" dirty="0" smtClean="0">
                <a:latin typeface="Liberation Sans" pitchFamily="34" charset="0"/>
                <a:ea typeface="ヒラギノ角ゴ Pro W3" pitchFamily="126" charset="-128"/>
                <a:cs typeface="Liberation Sans" pitchFamily="34" charset="0"/>
              </a:rPr>
              <a:t/>
            </a:r>
            <a:br>
              <a:rPr lang="fr-FR" altLang="fr-FR" sz="3600" dirty="0" smtClean="0">
                <a:latin typeface="Liberation Sans" pitchFamily="34" charset="0"/>
                <a:ea typeface="ヒラギノ角ゴ Pro W3" pitchFamily="126" charset="-128"/>
                <a:cs typeface="Liberation Sans" pitchFamily="34" charset="0"/>
              </a:rPr>
            </a:br>
            <a:r>
              <a:rPr lang="fr-FR" altLang="fr-FR" sz="3600" b="1" dirty="0" smtClean="0">
                <a:latin typeface="Liberation Sans" pitchFamily="34" charset="0"/>
                <a:ea typeface="ヒラギノ角ゴ Pro W3" pitchFamily="126" charset="-128"/>
                <a:cs typeface="Liberation Sans" pitchFamily="34" charset="0"/>
              </a:rPr>
              <a:t>Autres informations:</a:t>
            </a:r>
            <a:br>
              <a:rPr lang="fr-FR" altLang="fr-FR" sz="3600" b="1" dirty="0" smtClean="0">
                <a:latin typeface="Liberation Sans" pitchFamily="34" charset="0"/>
                <a:ea typeface="ヒラギノ角ゴ Pro W3" pitchFamily="126" charset="-128"/>
                <a:cs typeface="Liberation Sans" pitchFamily="34" charset="0"/>
              </a:rPr>
            </a:br>
            <a:r>
              <a:rPr lang="fr-FR" altLang="fr-FR" sz="3600" b="1" dirty="0" smtClean="0">
                <a:latin typeface="Liberation Sans" pitchFamily="34" charset="0"/>
                <a:ea typeface="ヒラギノ角ゴ Pro W3" pitchFamily="126" charset="-128"/>
                <a:cs typeface="Liberation Sans" pitchFamily="34" charset="0"/>
              </a:rPr>
              <a:t>Généralités</a:t>
            </a:r>
            <a:endParaRPr lang="fr-FR" altLang="fr-FR" sz="1600" i="1" dirty="0">
              <a:latin typeface="Liberation Sans" pitchFamily="34" charset="0"/>
              <a:ea typeface="ヒラギノ角ゴ Pro W3" pitchFamily="126" charset="-128"/>
              <a:cs typeface="Liberation Sans" pitchFamily="34" charset="0"/>
            </a:endParaRPr>
          </a:p>
        </p:txBody>
      </p:sp>
    </p:spTree>
    <p:extLst>
      <p:ext uri="{BB962C8B-B14F-4D97-AF65-F5344CB8AC3E}">
        <p14:creationId xmlns:p14="http://schemas.microsoft.com/office/powerpoint/2010/main" val="5197409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signaler en 2018</a:t>
            </a:r>
            <a:endParaRPr lang="fr-FR" dirty="0"/>
          </a:p>
        </p:txBody>
      </p:sp>
      <p:sp>
        <p:nvSpPr>
          <p:cNvPr id="3" name="Espace réservé du texte 2"/>
          <p:cNvSpPr>
            <a:spLocks noGrp="1"/>
          </p:cNvSpPr>
          <p:nvPr>
            <p:ph type="body" idx="1"/>
          </p:nvPr>
        </p:nvSpPr>
        <p:spPr>
          <a:xfrm>
            <a:off x="1244326" y="1406526"/>
            <a:ext cx="7772400" cy="3015349"/>
          </a:xfrm>
        </p:spPr>
        <p:txBody>
          <a:bodyPr/>
          <a:lstStyle/>
          <a:p>
            <a:pPr marL="342900" indent="-342900">
              <a:buFont typeface="Arial" panose="020B0604020202020204" pitchFamily="34" charset="0"/>
              <a:buChar char="•"/>
            </a:pPr>
            <a:r>
              <a:rPr lang="fr-FR" dirty="0" smtClean="0"/>
              <a:t>Publication du nouveau règlement de base (2018/1139)</a:t>
            </a:r>
          </a:p>
          <a:p>
            <a:pPr marL="342900" indent="-342900">
              <a:buFont typeface="Arial" panose="020B0604020202020204" pitchFamily="34" charset="0"/>
              <a:buChar char="•"/>
            </a:pPr>
            <a:endParaRPr lang="fr-FR" dirty="0"/>
          </a:p>
          <a:p>
            <a:pPr marL="342900" indent="-342900">
              <a:buFont typeface="Arial" panose="020B0604020202020204" pitchFamily="34" charset="0"/>
              <a:buChar char="•"/>
            </a:pPr>
            <a:r>
              <a:rPr lang="fr-FR" dirty="0" smtClean="0"/>
              <a:t>Inspection de standardisation EASA</a:t>
            </a:r>
          </a:p>
          <a:p>
            <a:pPr marL="342900" indent="-342900">
              <a:buFont typeface="Arial" panose="020B0604020202020204" pitchFamily="34" charset="0"/>
              <a:buChar char="•"/>
            </a:pPr>
            <a:endParaRPr lang="fr-FR" dirty="0"/>
          </a:p>
          <a:p>
            <a:pPr marL="342900" indent="-342900">
              <a:buFont typeface="Arial" panose="020B0604020202020204" pitchFamily="34" charset="0"/>
              <a:buChar char="•"/>
            </a:pPr>
            <a:r>
              <a:rPr lang="fr-FR" dirty="0" smtClean="0"/>
              <a:t>Entrée en vigueur du dispositif DTO</a:t>
            </a:r>
          </a:p>
          <a:p>
            <a:pPr marL="342900" indent="-342900">
              <a:buFont typeface="Arial" panose="020B0604020202020204" pitchFamily="34" charset="0"/>
              <a:buChar char="•"/>
            </a:pPr>
            <a:endParaRPr lang="fr-FR" dirty="0" smtClean="0"/>
          </a:p>
        </p:txBody>
      </p:sp>
    </p:spTree>
    <p:extLst>
      <p:ext uri="{BB962C8B-B14F-4D97-AF65-F5344CB8AC3E}">
        <p14:creationId xmlns:p14="http://schemas.microsoft.com/office/powerpoint/2010/main" val="1843020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Informations logistiques</a:t>
            </a:r>
            <a:endParaRPr lang="fr-FR" dirty="0"/>
          </a:p>
        </p:txBody>
      </p:sp>
      <p:sp>
        <p:nvSpPr>
          <p:cNvPr id="3" name="Espace réservé du texte 2"/>
          <p:cNvSpPr>
            <a:spLocks noGrp="1"/>
          </p:cNvSpPr>
          <p:nvPr>
            <p:ph type="body" idx="1"/>
          </p:nvPr>
        </p:nvSpPr>
        <p:spPr>
          <a:xfrm>
            <a:off x="1244326" y="1406526"/>
            <a:ext cx="7772400" cy="3062998"/>
          </a:xfrm>
        </p:spPr>
        <p:txBody>
          <a:bodyPr/>
          <a:lstStyle/>
          <a:p>
            <a:r>
              <a:rPr lang="fr-FR" dirty="0" smtClean="0"/>
              <a:t>Séminaire en simultané sur plusieurs sites de la DSAC</a:t>
            </a:r>
          </a:p>
          <a:p>
            <a:r>
              <a:rPr lang="fr-FR" dirty="0"/>
              <a:t>Plages identifiées pour les questions-réponses</a:t>
            </a:r>
          </a:p>
          <a:p>
            <a:r>
              <a:rPr lang="fr-FR" dirty="0" smtClean="0"/>
              <a:t>Questions « hors Amphi »: </a:t>
            </a:r>
            <a:r>
              <a:rPr lang="fr-FR" dirty="0" smtClean="0">
                <a:hlinkClick r:id="rId2"/>
              </a:rPr>
              <a:t>bruno.haller@aviation-civile.gouv.fr</a:t>
            </a:r>
            <a:endParaRPr lang="fr-FR" dirty="0" smtClean="0"/>
          </a:p>
          <a:p>
            <a:endParaRPr lang="fr-FR" dirty="0"/>
          </a:p>
        </p:txBody>
      </p:sp>
    </p:spTree>
    <p:extLst>
      <p:ext uri="{BB962C8B-B14F-4D97-AF65-F5344CB8AC3E}">
        <p14:creationId xmlns:p14="http://schemas.microsoft.com/office/powerpoint/2010/main" val="11306411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9934" y="254314"/>
            <a:ext cx="8006792" cy="1362075"/>
          </a:xfrm>
        </p:spPr>
        <p:txBody>
          <a:bodyPr/>
          <a:lstStyle/>
          <a:p>
            <a:r>
              <a:rPr lang="fr-FR" dirty="0" smtClean="0"/>
              <a:t>Documentation des ATO:</a:t>
            </a:r>
            <a:br>
              <a:rPr lang="fr-FR" dirty="0" smtClean="0"/>
            </a:br>
            <a:r>
              <a:rPr lang="fr-FR" dirty="0" smtClean="0"/>
              <a:t>Quelques points de vigilance pour 2019</a:t>
            </a:r>
            <a:endParaRPr lang="fr-FR" dirty="0"/>
          </a:p>
        </p:txBody>
      </p:sp>
      <p:sp>
        <p:nvSpPr>
          <p:cNvPr id="3" name="Espace réservé du texte 2"/>
          <p:cNvSpPr>
            <a:spLocks noGrp="1"/>
          </p:cNvSpPr>
          <p:nvPr>
            <p:ph type="body" idx="1"/>
          </p:nvPr>
        </p:nvSpPr>
        <p:spPr>
          <a:xfrm>
            <a:off x="1244326" y="1406526"/>
            <a:ext cx="7772400" cy="3588555"/>
          </a:xfrm>
        </p:spPr>
        <p:txBody>
          <a:bodyPr/>
          <a:lstStyle/>
          <a:p>
            <a:pPr marL="342900" indent="-342900">
              <a:buFont typeface="Arial" panose="020B0604020202020204" pitchFamily="34" charset="0"/>
              <a:buChar char="•"/>
            </a:pPr>
            <a:r>
              <a:rPr lang="fr-FR" dirty="0" smtClean="0"/>
              <a:t>Identification correcte des responsabilités des responsables désignés, notamment dans le cas où des cumuls de postes sont prévus</a:t>
            </a:r>
          </a:p>
          <a:p>
            <a:pPr marL="342900" indent="-342900">
              <a:buFont typeface="Arial" panose="020B0604020202020204" pitchFamily="34" charset="0"/>
              <a:buChar char="•"/>
            </a:pPr>
            <a:r>
              <a:rPr lang="fr-FR" dirty="0" smtClean="0"/>
              <a:t>Références réglementaires « </a:t>
            </a:r>
            <a:r>
              <a:rPr lang="fr-FR" dirty="0" err="1" smtClean="0"/>
              <a:t>Aircrew</a:t>
            </a:r>
            <a:r>
              <a:rPr lang="fr-FR" dirty="0" smtClean="0"/>
              <a:t> » à jour</a:t>
            </a:r>
          </a:p>
          <a:p>
            <a:pPr marL="342900" indent="-342900">
              <a:buFont typeface="Arial" panose="020B0604020202020204" pitchFamily="34" charset="0"/>
              <a:buChar char="•"/>
            </a:pPr>
            <a:r>
              <a:rPr lang="fr-FR" dirty="0" smtClean="0"/>
              <a:t>Séparation explicite des éléments entrant dans le cadre du certificat ATO de ceux qui n’en font pas partie.</a:t>
            </a:r>
          </a:p>
          <a:p>
            <a:pPr marL="342900" indent="-342900">
              <a:buFont typeface="Arial" panose="020B0604020202020204" pitchFamily="34" charset="0"/>
              <a:buChar char="•"/>
            </a:pPr>
            <a:r>
              <a:rPr lang="fr-FR" dirty="0" smtClean="0"/>
              <a:t>Pertinence et conformité de la procédure  de gestion des modifications (ORA.ATO.130)</a:t>
            </a:r>
            <a:endParaRPr lang="fr-FR" dirty="0"/>
          </a:p>
        </p:txBody>
      </p:sp>
    </p:spTree>
    <p:extLst>
      <p:ext uri="{BB962C8B-B14F-4D97-AF65-F5344CB8AC3E}">
        <p14:creationId xmlns:p14="http://schemas.microsoft.com/office/powerpoint/2010/main" val="36050981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9934" y="254314"/>
            <a:ext cx="8006792" cy="1362075"/>
          </a:xfrm>
        </p:spPr>
        <p:txBody>
          <a:bodyPr/>
          <a:lstStyle/>
          <a:p>
            <a:r>
              <a:rPr lang="fr-FR" dirty="0" smtClean="0"/>
              <a:t>Surveillance des ATO:</a:t>
            </a:r>
            <a:br>
              <a:rPr lang="fr-FR" dirty="0" smtClean="0"/>
            </a:br>
            <a:r>
              <a:rPr lang="fr-FR" dirty="0" smtClean="0"/>
              <a:t>Quelques points de vigilance pour 2019</a:t>
            </a:r>
            <a:endParaRPr lang="fr-FR" dirty="0"/>
          </a:p>
        </p:txBody>
      </p:sp>
      <p:sp>
        <p:nvSpPr>
          <p:cNvPr id="3" name="Espace réservé du texte 2"/>
          <p:cNvSpPr>
            <a:spLocks noGrp="1"/>
          </p:cNvSpPr>
          <p:nvPr>
            <p:ph type="body" idx="1"/>
          </p:nvPr>
        </p:nvSpPr>
        <p:spPr>
          <a:xfrm>
            <a:off x="1244326" y="1406526"/>
            <a:ext cx="7772400" cy="3588555"/>
          </a:xfrm>
        </p:spPr>
        <p:txBody>
          <a:bodyPr/>
          <a:lstStyle/>
          <a:p>
            <a:pPr marL="342900" indent="-342900">
              <a:buFont typeface="Arial" panose="020B0604020202020204" pitchFamily="34" charset="0"/>
              <a:buChar char="•"/>
            </a:pPr>
            <a:r>
              <a:rPr lang="fr-FR" dirty="0" smtClean="0">
                <a:solidFill>
                  <a:srgbClr val="FF0000"/>
                </a:solidFill>
              </a:rPr>
              <a:t>Axes de surveillance choisis: modification de l’AMC 1 .FCL.740 (b), normes d’instruction sur la standardisation des instructeurs</a:t>
            </a:r>
          </a:p>
          <a:p>
            <a:pPr marL="342900" indent="-342900">
              <a:buFont typeface="Arial" panose="020B0604020202020204" pitchFamily="34" charset="0"/>
              <a:buChar char="•"/>
            </a:pPr>
            <a:r>
              <a:rPr lang="fr-FR" dirty="0" smtClean="0"/>
              <a:t>Surveillance des cours qui n’ont pas été délivrés depuis plus d’un an: information préalable de la DSAC</a:t>
            </a:r>
          </a:p>
          <a:p>
            <a:pPr marL="342900" indent="-342900">
              <a:buFont typeface="Arial" panose="020B0604020202020204" pitchFamily="34" charset="0"/>
              <a:buChar char="•"/>
            </a:pPr>
            <a:r>
              <a:rPr lang="fr-FR" dirty="0" smtClean="0"/>
              <a:t>Surveillance des modifications apportées aux organismes (ORA.GEN.130, ARA.GEN.310 et ARA.GEN.330)</a:t>
            </a:r>
            <a:endParaRPr lang="fr-FR" dirty="0"/>
          </a:p>
        </p:txBody>
      </p:sp>
    </p:spTree>
    <p:extLst>
      <p:ext uri="{BB962C8B-B14F-4D97-AF65-F5344CB8AC3E}">
        <p14:creationId xmlns:p14="http://schemas.microsoft.com/office/powerpoint/2010/main" val="28829009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Autres nouveautés attendues en 2019</a:t>
            </a:r>
            <a:endParaRPr lang="fr-FR" dirty="0"/>
          </a:p>
        </p:txBody>
      </p:sp>
      <p:sp>
        <p:nvSpPr>
          <p:cNvPr id="3" name="Espace réservé du texte 2"/>
          <p:cNvSpPr>
            <a:spLocks noGrp="1"/>
          </p:cNvSpPr>
          <p:nvPr>
            <p:ph type="body" idx="1"/>
          </p:nvPr>
        </p:nvSpPr>
        <p:spPr/>
        <p:txBody>
          <a:bodyPr/>
          <a:lstStyle/>
          <a:p>
            <a:r>
              <a:rPr lang="fr-FR" dirty="0" smtClean="0"/>
              <a:t>METEOR: module d’échange  et de télétransmission avec les organismes</a:t>
            </a:r>
            <a:endParaRPr lang="fr-FR" dirty="0"/>
          </a:p>
        </p:txBody>
      </p:sp>
    </p:spTree>
    <p:extLst>
      <p:ext uri="{BB962C8B-B14F-4D97-AF65-F5344CB8AC3E}">
        <p14:creationId xmlns:p14="http://schemas.microsoft.com/office/powerpoint/2010/main" val="235408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3"/>
          <p:cNvSpPr>
            <a:spLocks noGrp="1"/>
          </p:cNvSpPr>
          <p:nvPr>
            <p:ph type="ctrTitle"/>
          </p:nvPr>
        </p:nvSpPr>
        <p:spPr bwMode="auto">
          <a:xfrm>
            <a:off x="3544888" y="1411015"/>
            <a:ext cx="4913312" cy="40890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fr-FR" altLang="fr-FR" sz="3600" dirty="0" smtClean="0">
                <a:latin typeface="Liberation Sans" pitchFamily="34" charset="0"/>
                <a:ea typeface="ヒラギノ角ゴ Pro W3" pitchFamily="126" charset="-128"/>
                <a:cs typeface="Liberation Sans" pitchFamily="34" charset="0"/>
              </a:rPr>
              <a:t>Séminaire DSAC surveillance organismes de formation</a:t>
            </a:r>
            <a:br>
              <a:rPr lang="fr-FR" altLang="fr-FR" sz="3600" dirty="0" smtClean="0">
                <a:latin typeface="Liberation Sans" pitchFamily="34" charset="0"/>
                <a:ea typeface="ヒラギノ角ゴ Pro W3" pitchFamily="126" charset="-128"/>
                <a:cs typeface="Liberation Sans" pitchFamily="34" charset="0"/>
              </a:rPr>
            </a:br>
            <a:r>
              <a:rPr lang="fr-FR" altLang="fr-FR" sz="3600" dirty="0" smtClean="0">
                <a:latin typeface="Liberation Sans" pitchFamily="34" charset="0"/>
                <a:ea typeface="ヒラギノ角ゴ Pro W3" pitchFamily="126" charset="-128"/>
                <a:cs typeface="Liberation Sans" pitchFamily="34" charset="0"/>
              </a:rPr>
              <a:t> </a:t>
            </a:r>
            <a:r>
              <a:rPr lang="fr-FR" altLang="fr-FR" sz="2700" dirty="0" smtClean="0">
                <a:latin typeface="Liberation Sans" pitchFamily="34" charset="0"/>
                <a:ea typeface="ヒラギノ角ゴ Pro W3" pitchFamily="126" charset="-128"/>
                <a:cs typeface="Liberation Sans" pitchFamily="34" charset="0"/>
              </a:rPr>
              <a:t>28 novembre 2018</a:t>
            </a:r>
            <a:r>
              <a:rPr lang="fr-FR" altLang="fr-FR" sz="3600" dirty="0" smtClean="0">
                <a:latin typeface="Liberation Sans" pitchFamily="34" charset="0"/>
                <a:ea typeface="ヒラギノ角ゴ Pro W3" pitchFamily="126" charset="-128"/>
                <a:cs typeface="Liberation Sans" pitchFamily="34" charset="0"/>
              </a:rPr>
              <a:t/>
            </a:r>
            <a:br>
              <a:rPr lang="fr-FR" altLang="fr-FR" sz="3600" dirty="0" smtClean="0">
                <a:latin typeface="Liberation Sans" pitchFamily="34" charset="0"/>
                <a:ea typeface="ヒラギノ角ゴ Pro W3" pitchFamily="126" charset="-128"/>
                <a:cs typeface="Liberation Sans" pitchFamily="34" charset="0"/>
              </a:rPr>
            </a:br>
            <a:r>
              <a:rPr lang="fr-FR" altLang="fr-FR" sz="3600" dirty="0" smtClean="0">
                <a:latin typeface="Liberation Sans" pitchFamily="34" charset="0"/>
                <a:ea typeface="ヒラギノ角ゴ Pro W3" pitchFamily="126" charset="-128"/>
                <a:cs typeface="Liberation Sans" pitchFamily="34" charset="0"/>
              </a:rPr>
              <a:t/>
            </a:r>
            <a:br>
              <a:rPr lang="fr-FR" altLang="fr-FR" sz="3600" dirty="0" smtClean="0">
                <a:latin typeface="Liberation Sans" pitchFamily="34" charset="0"/>
                <a:ea typeface="ヒラギノ角ゴ Pro W3" pitchFamily="126" charset="-128"/>
                <a:cs typeface="Liberation Sans" pitchFamily="34" charset="0"/>
              </a:rPr>
            </a:br>
            <a:r>
              <a:rPr lang="fr-FR" altLang="fr-FR" sz="3600" b="1" dirty="0" smtClean="0">
                <a:latin typeface="Liberation Sans" pitchFamily="34" charset="0"/>
                <a:ea typeface="ヒラギノ角ゴ Pro W3" pitchFamily="126" charset="-128"/>
                <a:cs typeface="Liberation Sans" pitchFamily="34" charset="0"/>
              </a:rPr>
              <a:t>Autres informations:</a:t>
            </a:r>
            <a:br>
              <a:rPr lang="fr-FR" altLang="fr-FR" sz="3600" b="1" dirty="0" smtClean="0">
                <a:latin typeface="Liberation Sans" pitchFamily="34" charset="0"/>
                <a:ea typeface="ヒラギノ角ゴ Pro W3" pitchFamily="126" charset="-128"/>
                <a:cs typeface="Liberation Sans" pitchFamily="34" charset="0"/>
              </a:rPr>
            </a:br>
            <a:r>
              <a:rPr lang="fr-FR" altLang="fr-FR" sz="3600" b="1" dirty="0" smtClean="0">
                <a:latin typeface="Liberation Sans" pitchFamily="34" charset="0"/>
                <a:ea typeface="ヒラギノ角ゴ Pro W3" pitchFamily="126" charset="-128"/>
                <a:cs typeface="Liberation Sans" pitchFamily="34" charset="0"/>
              </a:rPr>
              <a:t>Référentiel documentaire complémentaire</a:t>
            </a:r>
            <a:endParaRPr lang="fr-FR" altLang="fr-FR" sz="1600" i="1" dirty="0">
              <a:latin typeface="Liberation Sans" pitchFamily="34" charset="0"/>
              <a:ea typeface="ヒラギノ角ゴ Pro W3" pitchFamily="126" charset="-128"/>
              <a:cs typeface="Liberation Sans" pitchFamily="34" charset="0"/>
            </a:endParaRPr>
          </a:p>
        </p:txBody>
      </p:sp>
    </p:spTree>
    <p:extLst>
      <p:ext uri="{BB962C8B-B14F-4D97-AF65-F5344CB8AC3E}">
        <p14:creationId xmlns:p14="http://schemas.microsoft.com/office/powerpoint/2010/main" val="11055116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244600" y="254000"/>
            <a:ext cx="7772400" cy="1362075"/>
          </a:xfrm>
        </p:spPr>
        <p:txBody>
          <a:bodyPr rtlCol="0">
            <a:normAutofit/>
          </a:bodyPr>
          <a:lstStyle/>
          <a:p>
            <a:pPr algn="ctr" eaLnBrk="1" fontAlgn="auto" hangingPunct="1">
              <a:spcAft>
                <a:spcPts val="0"/>
              </a:spcAft>
              <a:defRPr/>
            </a:pPr>
            <a:r>
              <a:rPr lang="fr-FR" u="sng" dirty="0" smtClean="0">
                <a:solidFill>
                  <a:srgbClr val="002060"/>
                </a:solidFill>
                <a:ea typeface="+mj-ea"/>
                <a:cs typeface="+mj-cs"/>
              </a:rPr>
              <a:t>Point d’avancement </a:t>
            </a:r>
          </a:p>
        </p:txBody>
      </p:sp>
      <p:sp>
        <p:nvSpPr>
          <p:cNvPr id="6147" name="Espace réservé du texte 3"/>
          <p:cNvSpPr>
            <a:spLocks noGrp="1"/>
          </p:cNvSpPr>
          <p:nvPr>
            <p:ph type="body" idx="1"/>
          </p:nvPr>
        </p:nvSpPr>
        <p:spPr bwMode="auto">
          <a:xfrm>
            <a:off x="1244600" y="1863725"/>
            <a:ext cx="7772400" cy="36893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endParaRPr lang="fr-FR" altLang="fr-FR" sz="1600" b="1" u="sng" dirty="0" smtClean="0">
              <a:solidFill>
                <a:srgbClr val="002060"/>
              </a:solidFill>
              <a:latin typeface="Liberation Sans" pitchFamily="34" charset="0"/>
              <a:ea typeface="ヒラギノ角ゴ Pro W3" pitchFamily="126" charset="-128"/>
              <a:cs typeface="Liberation Sans" pitchFamily="34" charset="0"/>
            </a:endParaRPr>
          </a:p>
          <a:p>
            <a:pPr>
              <a:defRPr/>
            </a:pPr>
            <a:r>
              <a:rPr lang="fr-FR" altLang="fr-FR" sz="2800" b="1" dirty="0" smtClean="0">
                <a:solidFill>
                  <a:srgbClr val="002060"/>
                </a:solidFill>
                <a:ea typeface="ヒラギノ角ゴ Pro W3" pitchFamily="126" charset="-128"/>
                <a:cs typeface="Liberation Sans" pitchFamily="34" charset="0"/>
              </a:rPr>
              <a:t>Guides </a:t>
            </a:r>
          </a:p>
          <a:p>
            <a:pPr>
              <a:defRPr/>
            </a:pPr>
            <a:r>
              <a:rPr lang="fr-FR" altLang="fr-FR" sz="2800" b="1" dirty="0" smtClean="0">
                <a:solidFill>
                  <a:srgbClr val="002060"/>
                </a:solidFill>
                <a:ea typeface="ヒラギノ角ゴ Pro W3" pitchFamily="126" charset="-128"/>
                <a:cs typeface="Liberation Sans" pitchFamily="34" charset="0"/>
              </a:rPr>
              <a:t>Chantiers 2019</a:t>
            </a:r>
          </a:p>
          <a:p>
            <a:pPr>
              <a:defRPr/>
            </a:pPr>
            <a:r>
              <a:rPr lang="fr-FR" sz="2800" b="1" dirty="0" err="1" smtClean="0">
                <a:solidFill>
                  <a:srgbClr val="002060"/>
                </a:solidFill>
                <a:ea typeface="ヒラギノ角ゴ Pro W3" pitchFamily="126" charset="-128"/>
                <a:cs typeface="Liberation Sans" pitchFamily="34" charset="0"/>
              </a:rPr>
              <a:t>AltMOC</a:t>
            </a:r>
            <a:r>
              <a:rPr lang="fr-FR" sz="2800" b="1" dirty="0" smtClean="0">
                <a:solidFill>
                  <a:srgbClr val="002060"/>
                </a:solidFill>
                <a:ea typeface="ヒラギノ角ゴ Pro W3" pitchFamily="126" charset="-128"/>
                <a:cs typeface="Liberation Sans" pitchFamily="34" charset="0"/>
              </a:rPr>
              <a:t> règlement Aircrew</a:t>
            </a:r>
          </a:p>
          <a:p>
            <a:pPr>
              <a:defRPr/>
            </a:pPr>
            <a:r>
              <a:rPr lang="fr-FR" sz="2800" b="1" dirty="0" smtClean="0">
                <a:solidFill>
                  <a:srgbClr val="002060"/>
                </a:solidFill>
                <a:ea typeface="ヒラギノ角ゴ Pro W3" pitchFamily="126" charset="-128"/>
                <a:cs typeface="Liberation Sans" pitchFamily="34" charset="0"/>
              </a:rPr>
              <a:t>Dérogations règlement Aircrew</a:t>
            </a:r>
          </a:p>
          <a:p>
            <a:pPr>
              <a:defRPr/>
            </a:pPr>
            <a:endParaRPr lang="fr-FR" sz="2800" b="1" dirty="0" smtClean="0">
              <a:solidFill>
                <a:srgbClr val="002060"/>
              </a:solidFill>
              <a:ea typeface="ヒラギノ角ゴ Pro W3" pitchFamily="126" charset="-128"/>
              <a:cs typeface="Liberation Sans" pitchFamily="34" charset="0"/>
            </a:endParaRPr>
          </a:p>
          <a:p>
            <a:pPr>
              <a:defRPr/>
            </a:pPr>
            <a:endParaRPr lang="fr-FR" sz="2800" b="1" dirty="0" smtClean="0">
              <a:solidFill>
                <a:srgbClr val="002060"/>
              </a:solidFill>
              <a:ea typeface="ヒラギノ角ゴ Pro W3" pitchFamily="126" charset="-128"/>
              <a:cs typeface="Liberation Sans" pitchFamily="34" charset="0"/>
            </a:endParaRPr>
          </a:p>
          <a:p>
            <a:pPr>
              <a:defRPr/>
            </a:pPr>
            <a:endParaRPr lang="fr-FR" b="1" dirty="0">
              <a:solidFill>
                <a:srgbClr val="002060"/>
              </a:solidFill>
              <a:ea typeface="ヒラギノ角ゴ Pro W3" pitchFamily="126" charset="-128"/>
              <a:cs typeface="Liberation Sans" pitchFamily="34" charset="0"/>
            </a:endParaRPr>
          </a:p>
          <a:p>
            <a:pPr>
              <a:defRPr/>
            </a:pPr>
            <a:endParaRPr lang="fr-FR" dirty="0"/>
          </a:p>
        </p:txBody>
      </p:sp>
    </p:spTree>
    <p:extLst>
      <p:ext uri="{BB962C8B-B14F-4D97-AF65-F5344CB8AC3E}">
        <p14:creationId xmlns:p14="http://schemas.microsoft.com/office/powerpoint/2010/main" val="592966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4600" y="254000"/>
            <a:ext cx="7772400" cy="1362075"/>
          </a:xfrm>
        </p:spPr>
        <p:txBody>
          <a:bodyPr/>
          <a:lstStyle/>
          <a:p>
            <a:pPr algn="ctr">
              <a:defRPr/>
            </a:pPr>
            <a:r>
              <a:rPr lang="fr-FR" u="sng" dirty="0" smtClean="0">
                <a:solidFill>
                  <a:srgbClr val="002060"/>
                </a:solidFill>
              </a:rPr>
              <a:t>GUIDES domaine PN/FOR</a:t>
            </a:r>
            <a:r>
              <a:rPr lang="fr-FR" dirty="0">
                <a:solidFill>
                  <a:srgbClr val="002060"/>
                </a:solidFill>
              </a:rPr>
              <a:t/>
            </a:r>
            <a:br>
              <a:rPr lang="fr-FR" dirty="0">
                <a:solidFill>
                  <a:srgbClr val="002060"/>
                </a:solidFill>
              </a:rPr>
            </a:br>
            <a:endParaRPr lang="fr-FR" dirty="0"/>
          </a:p>
        </p:txBody>
      </p:sp>
      <p:sp>
        <p:nvSpPr>
          <p:cNvPr id="7171" name="Espace réservé du texte 2"/>
          <p:cNvSpPr>
            <a:spLocks noGrp="1"/>
          </p:cNvSpPr>
          <p:nvPr>
            <p:ph type="body" idx="1"/>
          </p:nvPr>
        </p:nvSpPr>
        <p:spPr bwMode="auto">
          <a:xfrm>
            <a:off x="1169988" y="3854450"/>
            <a:ext cx="7772400" cy="1500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just"/>
            <a:r>
              <a:rPr lang="fr-FR" altLang="fr-FR" sz="2400" b="1" u="sng" smtClean="0">
                <a:solidFill>
                  <a:srgbClr val="002060"/>
                </a:solidFill>
                <a:ea typeface="ヒラギノ角ゴ Pro W3" pitchFamily="126" charset="-128"/>
              </a:rPr>
              <a:t>Domaine Surveillance ATO</a:t>
            </a:r>
          </a:p>
          <a:p>
            <a:pPr algn="just"/>
            <a:endParaRPr lang="fr-FR" altLang="fr-FR" sz="2400" b="1" u="sng" smtClean="0">
              <a:solidFill>
                <a:srgbClr val="002060"/>
              </a:solidFill>
              <a:ea typeface="ヒラギノ角ゴ Pro W3" pitchFamily="126" charset="-128"/>
            </a:endParaRPr>
          </a:p>
          <a:p>
            <a:pPr algn="just"/>
            <a:endParaRPr lang="fr-FR" altLang="fr-FR" sz="2400" b="1" u="sng" smtClean="0">
              <a:solidFill>
                <a:srgbClr val="002060"/>
              </a:solidFill>
              <a:ea typeface="ヒラギノ角ゴ Pro W3" pitchFamily="126" charset="-128"/>
            </a:endParaRPr>
          </a:p>
          <a:p>
            <a:pPr algn="just"/>
            <a:endParaRPr lang="fr-FR" altLang="fr-FR" sz="2400" b="1" u="sng" smtClean="0">
              <a:solidFill>
                <a:srgbClr val="002060"/>
              </a:solidFill>
              <a:ea typeface="ヒラギノ角ゴ Pro W3" pitchFamily="126" charset="-128"/>
            </a:endParaRPr>
          </a:p>
          <a:p>
            <a:pPr algn="just"/>
            <a:endParaRPr lang="fr-FR" altLang="fr-FR" sz="2400" b="1" u="sng" smtClean="0">
              <a:solidFill>
                <a:srgbClr val="002060"/>
              </a:solidFill>
              <a:ea typeface="ヒラギノ角ゴ Pro W3" pitchFamily="126" charset="-128"/>
            </a:endParaRPr>
          </a:p>
          <a:p>
            <a:pPr algn="just"/>
            <a:endParaRPr lang="fr-FR" altLang="fr-FR" sz="2400" b="1" u="sng" smtClean="0">
              <a:solidFill>
                <a:srgbClr val="002060"/>
              </a:solidFill>
              <a:ea typeface="ヒラギノ角ゴ Pro W3" pitchFamily="126" charset="-128"/>
            </a:endParaRPr>
          </a:p>
          <a:p>
            <a:pPr algn="just"/>
            <a:endParaRPr lang="fr-FR" altLang="fr-FR" sz="2400" b="1" u="sng" smtClean="0">
              <a:solidFill>
                <a:srgbClr val="002060"/>
              </a:solidFill>
              <a:ea typeface="ヒラギノ角ゴ Pro W3" pitchFamily="126" charset="-128"/>
            </a:endParaRPr>
          </a:p>
          <a:p>
            <a:pPr algn="just"/>
            <a:endParaRPr lang="fr-FR" altLang="fr-FR" sz="2400" b="1" u="sng" smtClean="0">
              <a:solidFill>
                <a:srgbClr val="002060"/>
              </a:solidFill>
              <a:ea typeface="ヒラギノ角ゴ Pro W3" pitchFamily="126" charset="-128"/>
            </a:endParaRPr>
          </a:p>
          <a:p>
            <a:pPr algn="just"/>
            <a:endParaRPr lang="fr-FR" altLang="fr-FR" sz="2400" b="1" u="sng" smtClean="0">
              <a:solidFill>
                <a:srgbClr val="002060"/>
              </a:solidFill>
              <a:ea typeface="ヒラギノ角ゴ Pro W3" pitchFamily="126" charset="-128"/>
            </a:endParaRPr>
          </a:p>
        </p:txBody>
      </p:sp>
      <p:graphicFrame>
        <p:nvGraphicFramePr>
          <p:cNvPr id="3" name="Tableau 2"/>
          <p:cNvGraphicFramePr>
            <a:graphicFrameLocks noGrp="1"/>
          </p:cNvGraphicFramePr>
          <p:nvPr/>
        </p:nvGraphicFramePr>
        <p:xfrm>
          <a:off x="582613" y="2189163"/>
          <a:ext cx="8229600" cy="2284411"/>
        </p:xfrm>
        <a:graphic>
          <a:graphicData uri="http://schemas.openxmlformats.org/drawingml/2006/table">
            <a:tbl>
              <a:tblPr firstRow="1" firstCol="1" bandRow="1">
                <a:tableStyleId>{5C22544A-7EE6-4342-B048-85BDC9FD1C3A}</a:tableStyleId>
              </a:tblPr>
              <a:tblGrid>
                <a:gridCol w="2360183"/>
                <a:gridCol w="1790543"/>
                <a:gridCol w="3009722"/>
                <a:gridCol w="1069152"/>
              </a:tblGrid>
              <a:tr h="1142206">
                <a:tc>
                  <a:txBody>
                    <a:bodyPr/>
                    <a:lstStyle/>
                    <a:p>
                      <a:pPr algn="ctr">
                        <a:lnSpc>
                          <a:spcPct val="115000"/>
                        </a:lnSpc>
                        <a:spcAft>
                          <a:spcPts val="0"/>
                        </a:spcAft>
                      </a:pPr>
                      <a:r>
                        <a:rPr lang="fr-FR" sz="1600">
                          <a:effectLst/>
                        </a:rPr>
                        <a:t>Intitulé du guide</a:t>
                      </a:r>
                      <a:endParaRPr lang="fr-FR" sz="1000">
                        <a:effectLst/>
                        <a:latin typeface="Calibri"/>
                        <a:ea typeface="Calibri"/>
                        <a:cs typeface="Times New Roman"/>
                      </a:endParaRPr>
                    </a:p>
                  </a:txBody>
                  <a:tcPr marL="62080" marR="62080" marT="0" marB="0"/>
                </a:tc>
                <a:tc>
                  <a:txBody>
                    <a:bodyPr/>
                    <a:lstStyle/>
                    <a:p>
                      <a:pPr algn="ctr">
                        <a:lnSpc>
                          <a:spcPct val="115000"/>
                        </a:lnSpc>
                        <a:spcAft>
                          <a:spcPts val="0"/>
                        </a:spcAft>
                      </a:pPr>
                      <a:r>
                        <a:rPr lang="fr-FR" sz="1600">
                          <a:effectLst/>
                        </a:rPr>
                        <a:t>Version en vigueur </a:t>
                      </a:r>
                      <a:endParaRPr lang="fr-FR" sz="1000">
                        <a:effectLst/>
                      </a:endParaRPr>
                    </a:p>
                    <a:p>
                      <a:pPr algn="ctr">
                        <a:lnSpc>
                          <a:spcPct val="115000"/>
                        </a:lnSpc>
                        <a:spcAft>
                          <a:spcPts val="0"/>
                        </a:spcAft>
                      </a:pPr>
                      <a:r>
                        <a:rPr lang="fr-FR" sz="1600">
                          <a:effectLst/>
                        </a:rPr>
                        <a:t> </a:t>
                      </a:r>
                      <a:endParaRPr lang="fr-FR" sz="1000">
                        <a:effectLst/>
                        <a:latin typeface="Calibri"/>
                        <a:ea typeface="Calibri"/>
                        <a:cs typeface="Times New Roman"/>
                      </a:endParaRPr>
                    </a:p>
                  </a:txBody>
                  <a:tcPr marL="62080" marR="62080" marT="0" marB="0"/>
                </a:tc>
                <a:tc>
                  <a:txBody>
                    <a:bodyPr/>
                    <a:lstStyle/>
                    <a:p>
                      <a:pPr algn="ctr">
                        <a:lnSpc>
                          <a:spcPct val="115000"/>
                        </a:lnSpc>
                        <a:spcAft>
                          <a:spcPts val="0"/>
                        </a:spcAft>
                      </a:pPr>
                      <a:r>
                        <a:rPr lang="fr-FR" sz="1600">
                          <a:effectLst/>
                        </a:rPr>
                        <a:t>Organismes de formation concernés</a:t>
                      </a:r>
                      <a:endParaRPr lang="fr-FR" sz="1000">
                        <a:effectLst/>
                        <a:latin typeface="Calibri"/>
                        <a:ea typeface="Calibri"/>
                        <a:cs typeface="Times New Roman"/>
                      </a:endParaRPr>
                    </a:p>
                  </a:txBody>
                  <a:tcPr marL="62080" marR="62080" marT="0" marB="0"/>
                </a:tc>
                <a:tc>
                  <a:txBody>
                    <a:bodyPr/>
                    <a:lstStyle/>
                    <a:p>
                      <a:pPr algn="ctr">
                        <a:lnSpc>
                          <a:spcPct val="115000"/>
                        </a:lnSpc>
                        <a:spcAft>
                          <a:spcPts val="0"/>
                        </a:spcAft>
                      </a:pPr>
                      <a:r>
                        <a:rPr lang="fr-FR" sz="1600">
                          <a:effectLst/>
                        </a:rPr>
                        <a:t>Mise à disposition sur site MTES</a:t>
                      </a:r>
                      <a:endParaRPr lang="fr-FR" sz="1000">
                        <a:effectLst/>
                        <a:latin typeface="Calibri"/>
                        <a:ea typeface="Calibri"/>
                        <a:cs typeface="Times New Roman"/>
                      </a:endParaRPr>
                    </a:p>
                  </a:txBody>
                  <a:tcPr marL="62080" marR="62080" marT="0" marB="0"/>
                </a:tc>
              </a:tr>
              <a:tr h="285551">
                <a:tc>
                  <a:txBody>
                    <a:bodyPr/>
                    <a:lstStyle/>
                    <a:p>
                      <a:pPr>
                        <a:lnSpc>
                          <a:spcPct val="115000"/>
                        </a:lnSpc>
                        <a:spcAft>
                          <a:spcPts val="0"/>
                        </a:spcAft>
                      </a:pPr>
                      <a:r>
                        <a:rPr lang="fr-FR" sz="1600">
                          <a:effectLst/>
                        </a:rPr>
                        <a:t>Audit CMS ATO</a:t>
                      </a:r>
                      <a:endParaRPr lang="fr-FR" sz="1000">
                        <a:effectLst/>
                        <a:latin typeface="Calibri"/>
                        <a:ea typeface="Calibri"/>
                        <a:cs typeface="Times New Roman"/>
                      </a:endParaRPr>
                    </a:p>
                  </a:txBody>
                  <a:tcPr marL="62080" marR="62080" marT="0" marB="0"/>
                </a:tc>
                <a:tc>
                  <a:txBody>
                    <a:bodyPr/>
                    <a:lstStyle/>
                    <a:p>
                      <a:pPr>
                        <a:lnSpc>
                          <a:spcPct val="115000"/>
                        </a:lnSpc>
                        <a:spcAft>
                          <a:spcPts val="0"/>
                        </a:spcAft>
                      </a:pPr>
                      <a:r>
                        <a:rPr lang="fr-FR" sz="1600">
                          <a:effectLst/>
                        </a:rPr>
                        <a:t>Version 5.0</a:t>
                      </a:r>
                      <a:endParaRPr lang="fr-FR" sz="1000">
                        <a:effectLst/>
                        <a:latin typeface="Calibri"/>
                        <a:ea typeface="Calibri"/>
                        <a:cs typeface="Times New Roman"/>
                      </a:endParaRPr>
                    </a:p>
                  </a:txBody>
                  <a:tcPr marL="62080" marR="62080" marT="0" marB="0"/>
                </a:tc>
                <a:tc>
                  <a:txBody>
                    <a:bodyPr/>
                    <a:lstStyle/>
                    <a:p>
                      <a:pPr>
                        <a:lnSpc>
                          <a:spcPct val="115000"/>
                        </a:lnSpc>
                        <a:spcAft>
                          <a:spcPts val="0"/>
                        </a:spcAft>
                      </a:pPr>
                      <a:r>
                        <a:rPr lang="fr-FR" sz="1600">
                          <a:effectLst/>
                        </a:rPr>
                        <a:t>ATO</a:t>
                      </a:r>
                      <a:endParaRPr lang="fr-FR" sz="1000">
                        <a:effectLst/>
                        <a:latin typeface="Calibri"/>
                        <a:ea typeface="Calibri"/>
                        <a:cs typeface="Times New Roman"/>
                      </a:endParaRPr>
                    </a:p>
                  </a:txBody>
                  <a:tcPr marL="62080" marR="62080" marT="0" marB="0"/>
                </a:tc>
                <a:tc>
                  <a:txBody>
                    <a:bodyPr/>
                    <a:lstStyle/>
                    <a:p>
                      <a:pPr algn="ctr">
                        <a:lnSpc>
                          <a:spcPct val="115000"/>
                        </a:lnSpc>
                        <a:spcAft>
                          <a:spcPts val="0"/>
                        </a:spcAft>
                      </a:pPr>
                      <a:r>
                        <a:rPr lang="fr-FR" sz="1600">
                          <a:effectLst/>
                        </a:rPr>
                        <a:t>OUI</a:t>
                      </a:r>
                      <a:endParaRPr lang="fr-FR" sz="1000">
                        <a:effectLst/>
                        <a:latin typeface="Calibri"/>
                        <a:ea typeface="Calibri"/>
                        <a:cs typeface="Times New Roman"/>
                      </a:endParaRPr>
                    </a:p>
                  </a:txBody>
                  <a:tcPr marL="62080" marR="62080" marT="0" marB="0"/>
                </a:tc>
              </a:tr>
              <a:tr h="285551">
                <a:tc>
                  <a:txBody>
                    <a:bodyPr/>
                    <a:lstStyle/>
                    <a:p>
                      <a:pPr>
                        <a:lnSpc>
                          <a:spcPct val="115000"/>
                        </a:lnSpc>
                        <a:spcAft>
                          <a:spcPts val="0"/>
                        </a:spcAft>
                      </a:pPr>
                      <a:r>
                        <a:rPr lang="fr-FR" sz="1600">
                          <a:effectLst/>
                        </a:rPr>
                        <a:t>Audit SGS ATO</a:t>
                      </a:r>
                      <a:endParaRPr lang="fr-FR" sz="1000">
                        <a:effectLst/>
                        <a:latin typeface="Calibri"/>
                        <a:ea typeface="Calibri"/>
                        <a:cs typeface="Times New Roman"/>
                      </a:endParaRPr>
                    </a:p>
                  </a:txBody>
                  <a:tcPr marL="62080" marR="62080" marT="0" marB="0"/>
                </a:tc>
                <a:tc>
                  <a:txBody>
                    <a:bodyPr/>
                    <a:lstStyle/>
                    <a:p>
                      <a:pPr>
                        <a:lnSpc>
                          <a:spcPct val="115000"/>
                        </a:lnSpc>
                        <a:spcAft>
                          <a:spcPts val="0"/>
                        </a:spcAft>
                      </a:pPr>
                      <a:r>
                        <a:rPr lang="fr-FR" sz="1600">
                          <a:effectLst/>
                        </a:rPr>
                        <a:t>Version 2.2</a:t>
                      </a:r>
                      <a:endParaRPr lang="fr-FR" sz="1000">
                        <a:effectLst/>
                        <a:latin typeface="Calibri"/>
                        <a:ea typeface="Calibri"/>
                        <a:cs typeface="Times New Roman"/>
                      </a:endParaRPr>
                    </a:p>
                  </a:txBody>
                  <a:tcPr marL="62080" marR="62080" marT="0" marB="0"/>
                </a:tc>
                <a:tc>
                  <a:txBody>
                    <a:bodyPr/>
                    <a:lstStyle/>
                    <a:p>
                      <a:pPr>
                        <a:lnSpc>
                          <a:spcPct val="115000"/>
                        </a:lnSpc>
                        <a:spcAft>
                          <a:spcPts val="0"/>
                        </a:spcAft>
                      </a:pPr>
                      <a:r>
                        <a:rPr lang="fr-FR" sz="1600">
                          <a:effectLst/>
                        </a:rPr>
                        <a:t>ATO</a:t>
                      </a:r>
                      <a:endParaRPr lang="fr-FR" sz="1000">
                        <a:effectLst/>
                        <a:latin typeface="Calibri"/>
                        <a:ea typeface="Calibri"/>
                        <a:cs typeface="Times New Roman"/>
                      </a:endParaRPr>
                    </a:p>
                  </a:txBody>
                  <a:tcPr marL="62080" marR="62080" marT="0" marB="0"/>
                </a:tc>
                <a:tc>
                  <a:txBody>
                    <a:bodyPr/>
                    <a:lstStyle/>
                    <a:p>
                      <a:pPr algn="ctr">
                        <a:lnSpc>
                          <a:spcPct val="115000"/>
                        </a:lnSpc>
                        <a:spcAft>
                          <a:spcPts val="0"/>
                        </a:spcAft>
                      </a:pPr>
                      <a:r>
                        <a:rPr lang="fr-FR" sz="1600">
                          <a:effectLst/>
                        </a:rPr>
                        <a:t>OUI</a:t>
                      </a:r>
                      <a:endParaRPr lang="fr-FR" sz="1000">
                        <a:effectLst/>
                        <a:latin typeface="Calibri"/>
                        <a:ea typeface="Calibri"/>
                        <a:cs typeface="Times New Roman"/>
                      </a:endParaRPr>
                    </a:p>
                  </a:txBody>
                  <a:tcPr marL="62080" marR="62080" marT="0" marB="0"/>
                </a:tc>
              </a:tr>
              <a:tr h="571103">
                <a:tc>
                  <a:txBody>
                    <a:bodyPr/>
                    <a:lstStyle/>
                    <a:p>
                      <a:pPr>
                        <a:lnSpc>
                          <a:spcPct val="115000"/>
                        </a:lnSpc>
                        <a:spcAft>
                          <a:spcPts val="0"/>
                        </a:spcAft>
                      </a:pPr>
                      <a:r>
                        <a:rPr lang="fr-FR" sz="1600">
                          <a:effectLst/>
                        </a:rPr>
                        <a:t>Demande d’agrément d’un organisme ATO</a:t>
                      </a:r>
                      <a:endParaRPr lang="fr-FR" sz="1000">
                        <a:effectLst/>
                        <a:latin typeface="Calibri"/>
                        <a:ea typeface="Calibri"/>
                        <a:cs typeface="Times New Roman"/>
                      </a:endParaRPr>
                    </a:p>
                  </a:txBody>
                  <a:tcPr marL="62080" marR="62080" marT="0" marB="0"/>
                </a:tc>
                <a:tc>
                  <a:txBody>
                    <a:bodyPr/>
                    <a:lstStyle/>
                    <a:p>
                      <a:pPr>
                        <a:lnSpc>
                          <a:spcPct val="115000"/>
                        </a:lnSpc>
                        <a:spcAft>
                          <a:spcPts val="0"/>
                        </a:spcAft>
                      </a:pPr>
                      <a:r>
                        <a:rPr lang="fr-FR" sz="1600">
                          <a:effectLst/>
                        </a:rPr>
                        <a:t>Version 2.1</a:t>
                      </a:r>
                      <a:endParaRPr lang="fr-FR" sz="1000">
                        <a:effectLst/>
                        <a:latin typeface="Calibri"/>
                        <a:ea typeface="Calibri"/>
                        <a:cs typeface="Times New Roman"/>
                      </a:endParaRPr>
                    </a:p>
                  </a:txBody>
                  <a:tcPr marL="62080" marR="62080" marT="0" marB="0"/>
                </a:tc>
                <a:tc>
                  <a:txBody>
                    <a:bodyPr/>
                    <a:lstStyle/>
                    <a:p>
                      <a:pPr>
                        <a:lnSpc>
                          <a:spcPct val="115000"/>
                        </a:lnSpc>
                        <a:spcAft>
                          <a:spcPts val="0"/>
                        </a:spcAft>
                      </a:pPr>
                      <a:r>
                        <a:rPr lang="fr-FR" sz="1600">
                          <a:effectLst/>
                        </a:rPr>
                        <a:t>ATO</a:t>
                      </a:r>
                      <a:endParaRPr lang="fr-FR" sz="1000">
                        <a:effectLst/>
                        <a:latin typeface="Calibri"/>
                        <a:ea typeface="Calibri"/>
                        <a:cs typeface="Times New Roman"/>
                      </a:endParaRPr>
                    </a:p>
                  </a:txBody>
                  <a:tcPr marL="62080" marR="62080" marT="0" marB="0"/>
                </a:tc>
                <a:tc>
                  <a:txBody>
                    <a:bodyPr/>
                    <a:lstStyle/>
                    <a:p>
                      <a:pPr algn="ctr">
                        <a:lnSpc>
                          <a:spcPct val="115000"/>
                        </a:lnSpc>
                        <a:spcAft>
                          <a:spcPts val="0"/>
                        </a:spcAft>
                      </a:pPr>
                      <a:r>
                        <a:rPr lang="fr-FR" sz="1600" dirty="0">
                          <a:effectLst/>
                        </a:rPr>
                        <a:t>OUI</a:t>
                      </a:r>
                      <a:endParaRPr lang="fr-FR" sz="1000" dirty="0">
                        <a:effectLst/>
                        <a:latin typeface="Calibri"/>
                        <a:ea typeface="Calibri"/>
                        <a:cs typeface="Times New Roman"/>
                      </a:endParaRPr>
                    </a:p>
                  </a:txBody>
                  <a:tcPr marL="62080" marR="62080" marT="0" marB="0"/>
                </a:tc>
              </a:tr>
            </a:tbl>
          </a:graphicData>
        </a:graphic>
      </p:graphicFrame>
    </p:spTree>
    <p:extLst>
      <p:ext uri="{BB962C8B-B14F-4D97-AF65-F5344CB8AC3E}">
        <p14:creationId xmlns:p14="http://schemas.microsoft.com/office/powerpoint/2010/main" val="9517694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4600" y="254000"/>
            <a:ext cx="7772400" cy="1362075"/>
          </a:xfrm>
        </p:spPr>
        <p:txBody>
          <a:bodyPr/>
          <a:lstStyle/>
          <a:p>
            <a:pPr algn="ctr">
              <a:defRPr/>
            </a:pPr>
            <a:r>
              <a:rPr lang="fr-FR" u="sng" dirty="0">
                <a:solidFill>
                  <a:srgbClr val="002060"/>
                </a:solidFill>
              </a:rPr>
              <a:t>GUIDES domaine PN/FOR</a:t>
            </a:r>
            <a:r>
              <a:rPr lang="fr-FR" dirty="0">
                <a:solidFill>
                  <a:srgbClr val="002060"/>
                </a:solidFill>
              </a:rPr>
              <a:t> </a:t>
            </a:r>
            <a:br>
              <a:rPr lang="fr-FR" dirty="0">
                <a:solidFill>
                  <a:srgbClr val="002060"/>
                </a:solidFill>
              </a:rPr>
            </a:br>
            <a:endParaRPr lang="fr-FR" dirty="0"/>
          </a:p>
        </p:txBody>
      </p:sp>
      <p:sp>
        <p:nvSpPr>
          <p:cNvPr id="8195" name="Espace réservé du texte 2"/>
          <p:cNvSpPr>
            <a:spLocks noGrp="1"/>
          </p:cNvSpPr>
          <p:nvPr>
            <p:ph type="body" idx="1"/>
          </p:nvPr>
        </p:nvSpPr>
        <p:spPr bwMode="auto">
          <a:xfrm>
            <a:off x="1244600" y="3908425"/>
            <a:ext cx="7772400" cy="1500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just"/>
            <a:r>
              <a:rPr lang="fr-FR" altLang="fr-FR" b="1" u="sng" smtClean="0">
                <a:solidFill>
                  <a:srgbClr val="002060"/>
                </a:solidFill>
                <a:ea typeface="ヒラギノ角ゴ Pro W3" pitchFamily="126" charset="-128"/>
              </a:rPr>
              <a:t>Formation</a:t>
            </a:r>
          </a:p>
          <a:p>
            <a:pPr algn="just"/>
            <a:endParaRPr lang="fr-FR" altLang="fr-FR" b="1" u="sng" smtClean="0">
              <a:solidFill>
                <a:srgbClr val="002060"/>
              </a:solidFill>
              <a:ea typeface="ヒラギノ角ゴ Pro W3" pitchFamily="126" charset="-128"/>
            </a:endParaRPr>
          </a:p>
          <a:p>
            <a:pPr algn="just"/>
            <a:endParaRPr lang="fr-FR" altLang="fr-FR" b="1" u="sng" smtClean="0">
              <a:solidFill>
                <a:srgbClr val="002060"/>
              </a:solidFill>
              <a:ea typeface="ヒラギノ角ゴ Pro W3" pitchFamily="126" charset="-128"/>
            </a:endParaRPr>
          </a:p>
          <a:p>
            <a:pPr algn="just"/>
            <a:endParaRPr lang="fr-FR" altLang="fr-FR" b="1" u="sng" smtClean="0">
              <a:solidFill>
                <a:srgbClr val="002060"/>
              </a:solidFill>
              <a:ea typeface="ヒラギノ角ゴ Pro W3" pitchFamily="126" charset="-128"/>
            </a:endParaRPr>
          </a:p>
          <a:p>
            <a:pPr algn="just"/>
            <a:endParaRPr lang="fr-FR" altLang="fr-FR" b="1" u="sng" smtClean="0">
              <a:solidFill>
                <a:srgbClr val="002060"/>
              </a:solidFill>
              <a:ea typeface="ヒラギノ角ゴ Pro W3" pitchFamily="126" charset="-128"/>
            </a:endParaRPr>
          </a:p>
          <a:p>
            <a:pPr algn="just"/>
            <a:endParaRPr lang="fr-FR" altLang="fr-FR" b="1" u="sng" smtClean="0">
              <a:solidFill>
                <a:srgbClr val="002060"/>
              </a:solidFill>
              <a:ea typeface="ヒラギノ角ゴ Pro W3" pitchFamily="126" charset="-128"/>
            </a:endParaRPr>
          </a:p>
          <a:p>
            <a:pPr algn="just"/>
            <a:endParaRPr lang="fr-FR" altLang="fr-FR" b="1" u="sng" smtClean="0">
              <a:solidFill>
                <a:srgbClr val="002060"/>
              </a:solidFill>
              <a:ea typeface="ヒラギノ角ゴ Pro W3" pitchFamily="126" charset="-128"/>
            </a:endParaRPr>
          </a:p>
          <a:p>
            <a:pPr algn="just"/>
            <a:endParaRPr lang="fr-FR" altLang="fr-FR" b="1" smtClean="0">
              <a:solidFill>
                <a:srgbClr val="002060"/>
              </a:solidFill>
              <a:ea typeface="ヒラギノ角ゴ Pro W3" pitchFamily="126" charset="-128"/>
            </a:endParaRPr>
          </a:p>
          <a:p>
            <a:pPr algn="just"/>
            <a:endParaRPr lang="fr-FR" altLang="fr-FR" b="1" smtClean="0">
              <a:solidFill>
                <a:srgbClr val="002060"/>
              </a:solidFill>
              <a:ea typeface="ヒラギノ角ゴ Pro W3" pitchFamily="126" charset="-128"/>
            </a:endParaRPr>
          </a:p>
        </p:txBody>
      </p:sp>
      <p:graphicFrame>
        <p:nvGraphicFramePr>
          <p:cNvPr id="3" name="Tableau 2"/>
          <p:cNvGraphicFramePr>
            <a:graphicFrameLocks noGrp="1"/>
          </p:cNvGraphicFramePr>
          <p:nvPr/>
        </p:nvGraphicFramePr>
        <p:xfrm>
          <a:off x="690563" y="2720975"/>
          <a:ext cx="8229600" cy="2284414"/>
        </p:xfrm>
        <a:graphic>
          <a:graphicData uri="http://schemas.openxmlformats.org/drawingml/2006/table">
            <a:tbl>
              <a:tblPr firstRow="1" firstCol="1" bandRow="1">
                <a:tableStyleId>{5C22544A-7EE6-4342-B048-85BDC9FD1C3A}</a:tableStyleId>
              </a:tblPr>
              <a:tblGrid>
                <a:gridCol w="2363057"/>
                <a:gridCol w="1792842"/>
                <a:gridCol w="3014320"/>
                <a:gridCol w="1059381"/>
              </a:tblGrid>
              <a:tr h="1142207">
                <a:tc>
                  <a:txBody>
                    <a:bodyPr/>
                    <a:lstStyle/>
                    <a:p>
                      <a:pPr algn="ctr">
                        <a:lnSpc>
                          <a:spcPct val="115000"/>
                        </a:lnSpc>
                        <a:spcAft>
                          <a:spcPts val="0"/>
                        </a:spcAft>
                      </a:pPr>
                      <a:r>
                        <a:rPr lang="fr-FR" sz="1600" dirty="0">
                          <a:effectLst/>
                        </a:rPr>
                        <a:t>Intitulé du guide</a:t>
                      </a:r>
                      <a:endParaRPr lang="fr-FR" sz="1000" dirty="0">
                        <a:effectLst/>
                        <a:latin typeface="Calibri"/>
                        <a:ea typeface="Calibri"/>
                        <a:cs typeface="Times New Roman"/>
                      </a:endParaRPr>
                    </a:p>
                  </a:txBody>
                  <a:tcPr marL="62080" marR="62080" marT="0" marB="0"/>
                </a:tc>
                <a:tc>
                  <a:txBody>
                    <a:bodyPr/>
                    <a:lstStyle/>
                    <a:p>
                      <a:pPr algn="ctr">
                        <a:lnSpc>
                          <a:spcPct val="115000"/>
                        </a:lnSpc>
                        <a:spcAft>
                          <a:spcPts val="0"/>
                        </a:spcAft>
                      </a:pPr>
                      <a:r>
                        <a:rPr lang="fr-FR" sz="1600">
                          <a:effectLst/>
                        </a:rPr>
                        <a:t>Version en vigueur </a:t>
                      </a:r>
                      <a:endParaRPr lang="fr-FR" sz="1000">
                        <a:effectLst/>
                      </a:endParaRPr>
                    </a:p>
                    <a:p>
                      <a:pPr algn="ctr">
                        <a:lnSpc>
                          <a:spcPct val="115000"/>
                        </a:lnSpc>
                        <a:spcAft>
                          <a:spcPts val="0"/>
                        </a:spcAft>
                      </a:pPr>
                      <a:r>
                        <a:rPr lang="fr-FR" sz="1600">
                          <a:effectLst/>
                        </a:rPr>
                        <a:t> </a:t>
                      </a:r>
                      <a:endParaRPr lang="fr-FR" sz="1000">
                        <a:effectLst/>
                        <a:latin typeface="Calibri"/>
                        <a:ea typeface="Calibri"/>
                        <a:cs typeface="Times New Roman"/>
                      </a:endParaRPr>
                    </a:p>
                  </a:txBody>
                  <a:tcPr marL="62080" marR="62080" marT="0" marB="0"/>
                </a:tc>
                <a:tc>
                  <a:txBody>
                    <a:bodyPr/>
                    <a:lstStyle/>
                    <a:p>
                      <a:pPr algn="ctr">
                        <a:lnSpc>
                          <a:spcPct val="115000"/>
                        </a:lnSpc>
                        <a:spcAft>
                          <a:spcPts val="0"/>
                        </a:spcAft>
                      </a:pPr>
                      <a:r>
                        <a:rPr lang="fr-FR" sz="1600">
                          <a:effectLst/>
                        </a:rPr>
                        <a:t>Organismes de formation concernés</a:t>
                      </a:r>
                      <a:endParaRPr lang="fr-FR" sz="1000">
                        <a:effectLst/>
                        <a:latin typeface="Calibri"/>
                        <a:ea typeface="Calibri"/>
                        <a:cs typeface="Times New Roman"/>
                      </a:endParaRPr>
                    </a:p>
                  </a:txBody>
                  <a:tcPr marL="62080" marR="62080" marT="0" marB="0"/>
                </a:tc>
                <a:tc>
                  <a:txBody>
                    <a:bodyPr/>
                    <a:lstStyle/>
                    <a:p>
                      <a:pPr algn="ctr">
                        <a:lnSpc>
                          <a:spcPct val="115000"/>
                        </a:lnSpc>
                        <a:spcAft>
                          <a:spcPts val="0"/>
                        </a:spcAft>
                      </a:pPr>
                      <a:r>
                        <a:rPr lang="fr-FR" sz="1600">
                          <a:effectLst/>
                        </a:rPr>
                        <a:t>Mise à disposition sur site MTES</a:t>
                      </a:r>
                      <a:endParaRPr lang="fr-FR" sz="1000">
                        <a:effectLst/>
                        <a:latin typeface="Calibri"/>
                        <a:ea typeface="Calibri"/>
                        <a:cs typeface="Times New Roman"/>
                      </a:endParaRPr>
                    </a:p>
                  </a:txBody>
                  <a:tcPr marL="62080" marR="62080" marT="0" marB="0"/>
                </a:tc>
              </a:tr>
              <a:tr h="1142207">
                <a:tc>
                  <a:txBody>
                    <a:bodyPr/>
                    <a:lstStyle/>
                    <a:p>
                      <a:pPr>
                        <a:lnSpc>
                          <a:spcPct val="115000"/>
                        </a:lnSpc>
                        <a:spcAft>
                          <a:spcPts val="0"/>
                        </a:spcAft>
                      </a:pPr>
                      <a:r>
                        <a:rPr lang="fr-FR" sz="1600">
                          <a:effectLst/>
                        </a:rPr>
                        <a:t>Programme de formation adapté pour les titulaires d’une licence ou qualification OACI</a:t>
                      </a:r>
                      <a:endParaRPr lang="fr-FR" sz="1000">
                        <a:effectLst/>
                        <a:latin typeface="Calibri"/>
                        <a:ea typeface="Calibri"/>
                        <a:cs typeface="Times New Roman"/>
                      </a:endParaRPr>
                    </a:p>
                  </a:txBody>
                  <a:tcPr marL="62080" marR="62080" marT="0" marB="0"/>
                </a:tc>
                <a:tc>
                  <a:txBody>
                    <a:bodyPr/>
                    <a:lstStyle/>
                    <a:p>
                      <a:pPr>
                        <a:lnSpc>
                          <a:spcPct val="115000"/>
                        </a:lnSpc>
                        <a:spcAft>
                          <a:spcPts val="0"/>
                        </a:spcAft>
                      </a:pPr>
                      <a:r>
                        <a:rPr lang="fr-FR" sz="1600" dirty="0">
                          <a:effectLst/>
                        </a:rPr>
                        <a:t>Ed1 </a:t>
                      </a:r>
                      <a:r>
                        <a:rPr lang="fr-FR" sz="1600" dirty="0" smtClean="0">
                          <a:effectLst/>
                        </a:rPr>
                        <a:t>Rev0</a:t>
                      </a:r>
                      <a:endParaRPr lang="fr-FR" sz="1000" dirty="0">
                        <a:effectLst/>
                        <a:latin typeface="Calibri"/>
                        <a:ea typeface="Calibri"/>
                        <a:cs typeface="Times New Roman"/>
                      </a:endParaRPr>
                    </a:p>
                  </a:txBody>
                  <a:tcPr marL="62080" marR="62080" marT="0" marB="0"/>
                </a:tc>
                <a:tc>
                  <a:txBody>
                    <a:bodyPr/>
                    <a:lstStyle/>
                    <a:p>
                      <a:pPr>
                        <a:lnSpc>
                          <a:spcPct val="115000"/>
                        </a:lnSpc>
                        <a:spcAft>
                          <a:spcPts val="0"/>
                        </a:spcAft>
                      </a:pPr>
                      <a:r>
                        <a:rPr lang="fr-FR" sz="1600">
                          <a:effectLst/>
                        </a:rPr>
                        <a:t>ATO/DTO avions, hélicoptères et planeurs</a:t>
                      </a:r>
                      <a:endParaRPr lang="fr-FR" sz="1000">
                        <a:effectLst/>
                      </a:endParaRPr>
                    </a:p>
                    <a:p>
                      <a:pPr>
                        <a:lnSpc>
                          <a:spcPct val="115000"/>
                        </a:lnSpc>
                        <a:spcAft>
                          <a:spcPts val="0"/>
                        </a:spcAft>
                      </a:pPr>
                      <a:r>
                        <a:rPr lang="fr-FR" sz="1600">
                          <a:effectLst/>
                        </a:rPr>
                        <a:t> </a:t>
                      </a:r>
                      <a:endParaRPr lang="fr-FR" sz="1000">
                        <a:effectLst/>
                        <a:latin typeface="Calibri"/>
                        <a:ea typeface="Calibri"/>
                        <a:cs typeface="Times New Roman"/>
                      </a:endParaRPr>
                    </a:p>
                  </a:txBody>
                  <a:tcPr marL="62080" marR="62080" marT="0" marB="0"/>
                </a:tc>
                <a:tc>
                  <a:txBody>
                    <a:bodyPr/>
                    <a:lstStyle/>
                    <a:p>
                      <a:pPr algn="ctr">
                        <a:lnSpc>
                          <a:spcPct val="115000"/>
                        </a:lnSpc>
                        <a:spcAft>
                          <a:spcPts val="0"/>
                        </a:spcAft>
                      </a:pPr>
                      <a:r>
                        <a:rPr lang="fr-FR" sz="1600" dirty="0">
                          <a:effectLst/>
                        </a:rPr>
                        <a:t>OUI</a:t>
                      </a:r>
                      <a:endParaRPr lang="fr-FR" sz="1000" dirty="0">
                        <a:effectLst/>
                        <a:latin typeface="Calibri"/>
                        <a:ea typeface="Calibri"/>
                        <a:cs typeface="Times New Roman"/>
                      </a:endParaRPr>
                    </a:p>
                  </a:txBody>
                  <a:tcPr marL="62080" marR="62080" marT="0" marB="0"/>
                </a:tc>
              </a:tr>
            </a:tbl>
          </a:graphicData>
        </a:graphic>
      </p:graphicFrame>
    </p:spTree>
    <p:extLst>
      <p:ext uri="{BB962C8B-B14F-4D97-AF65-F5344CB8AC3E}">
        <p14:creationId xmlns:p14="http://schemas.microsoft.com/office/powerpoint/2010/main" val="33650620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4600" y="254000"/>
            <a:ext cx="7772400" cy="1362075"/>
          </a:xfrm>
        </p:spPr>
        <p:txBody>
          <a:bodyPr/>
          <a:lstStyle/>
          <a:p>
            <a:pPr algn="ctr">
              <a:defRPr/>
            </a:pPr>
            <a:r>
              <a:rPr lang="fr-FR" u="sng" dirty="0">
                <a:solidFill>
                  <a:srgbClr val="002060"/>
                </a:solidFill>
              </a:rPr>
              <a:t>GUIDES domaine PN/FOR</a:t>
            </a:r>
            <a:endParaRPr lang="fr-FR" dirty="0">
              <a:solidFill>
                <a:srgbClr val="002060"/>
              </a:solidFill>
            </a:endParaRPr>
          </a:p>
        </p:txBody>
      </p:sp>
      <p:sp>
        <p:nvSpPr>
          <p:cNvPr id="3" name="Espace réservé du texte 2"/>
          <p:cNvSpPr>
            <a:spLocks noGrp="1"/>
          </p:cNvSpPr>
          <p:nvPr>
            <p:ph type="body" idx="1"/>
          </p:nvPr>
        </p:nvSpPr>
        <p:spPr>
          <a:xfrm>
            <a:off x="1244600" y="3925888"/>
            <a:ext cx="7772400" cy="1500187"/>
          </a:xfrm>
        </p:spPr>
        <p:txBody>
          <a:bodyPr/>
          <a:lstStyle/>
          <a:p>
            <a:pPr>
              <a:defRPr/>
            </a:pPr>
            <a:endParaRPr lang="fr-FR" b="1" dirty="0" smtClean="0"/>
          </a:p>
          <a:p>
            <a:pPr>
              <a:defRPr/>
            </a:pPr>
            <a:endParaRPr lang="fr-FR" b="1" dirty="0"/>
          </a:p>
          <a:p>
            <a:pPr>
              <a:defRPr/>
            </a:pPr>
            <a:r>
              <a:rPr lang="fr-FR" b="1" u="sng" dirty="0" smtClean="0">
                <a:solidFill>
                  <a:srgbClr val="002060"/>
                </a:solidFill>
              </a:rPr>
              <a:t>SGS</a:t>
            </a:r>
          </a:p>
          <a:p>
            <a:pPr>
              <a:defRPr/>
            </a:pPr>
            <a:endParaRPr lang="fr-FR" b="1" dirty="0">
              <a:solidFill>
                <a:srgbClr val="002060"/>
              </a:solidFill>
            </a:endParaRPr>
          </a:p>
          <a:p>
            <a:pPr>
              <a:defRPr/>
            </a:pPr>
            <a:endParaRPr lang="fr-FR" b="1" dirty="0" smtClean="0">
              <a:solidFill>
                <a:srgbClr val="002060"/>
              </a:solidFill>
            </a:endParaRPr>
          </a:p>
          <a:p>
            <a:pPr>
              <a:defRPr/>
            </a:pPr>
            <a:endParaRPr lang="fr-FR" b="1" dirty="0">
              <a:solidFill>
                <a:srgbClr val="002060"/>
              </a:solidFill>
            </a:endParaRPr>
          </a:p>
          <a:p>
            <a:pPr>
              <a:defRPr/>
            </a:pPr>
            <a:endParaRPr lang="fr-FR" b="1" dirty="0" smtClean="0">
              <a:solidFill>
                <a:srgbClr val="002060"/>
              </a:solidFill>
            </a:endParaRPr>
          </a:p>
          <a:p>
            <a:pPr>
              <a:defRPr/>
            </a:pPr>
            <a:endParaRPr lang="fr-FR" b="1" dirty="0">
              <a:solidFill>
                <a:srgbClr val="002060"/>
              </a:solidFill>
            </a:endParaRPr>
          </a:p>
          <a:p>
            <a:pPr>
              <a:defRPr/>
            </a:pPr>
            <a:endParaRPr lang="fr-FR" b="1" dirty="0" smtClean="0">
              <a:solidFill>
                <a:srgbClr val="002060"/>
              </a:solidFill>
            </a:endParaRPr>
          </a:p>
          <a:p>
            <a:pPr>
              <a:defRPr/>
            </a:pPr>
            <a:endParaRPr lang="fr-FR" b="1" dirty="0">
              <a:solidFill>
                <a:srgbClr val="002060"/>
              </a:solidFill>
            </a:endParaRPr>
          </a:p>
          <a:p>
            <a:pPr>
              <a:defRPr/>
            </a:pPr>
            <a:endParaRPr lang="fr-FR" b="1" dirty="0" smtClean="0">
              <a:solidFill>
                <a:srgbClr val="002060"/>
              </a:solidFill>
            </a:endParaRPr>
          </a:p>
          <a:p>
            <a:pPr>
              <a:defRPr/>
            </a:pPr>
            <a:endParaRPr lang="fr-FR" b="1" dirty="0">
              <a:solidFill>
                <a:srgbClr val="002060"/>
              </a:solidFill>
            </a:endParaRPr>
          </a:p>
          <a:p>
            <a:pPr>
              <a:defRPr/>
            </a:pPr>
            <a:endParaRPr lang="fr-FR" b="1" dirty="0">
              <a:solidFill>
                <a:srgbClr val="002060"/>
              </a:solidFill>
            </a:endParaRPr>
          </a:p>
          <a:p>
            <a:pPr>
              <a:defRPr/>
            </a:pPr>
            <a:r>
              <a:rPr lang="fr-FR" dirty="0">
                <a:hlinkClick r:id="rId2" tooltip="&#10;AMC1 FCL.905.TRI (§b) - Privileges and conditions&#10;(pdf - 23.25 Ko)&#10; (ouverture dans une nouvelle fenêtre)"/>
              </a:rPr>
              <a:t> </a:t>
            </a:r>
            <a:endParaRPr lang="fr-FR" dirty="0"/>
          </a:p>
        </p:txBody>
      </p:sp>
      <p:graphicFrame>
        <p:nvGraphicFramePr>
          <p:cNvPr id="5" name="Tableau 4"/>
          <p:cNvGraphicFramePr>
            <a:graphicFrameLocks noGrp="1"/>
          </p:cNvGraphicFramePr>
          <p:nvPr/>
        </p:nvGraphicFramePr>
        <p:xfrm>
          <a:off x="714375" y="1747838"/>
          <a:ext cx="8229600" cy="3997325"/>
        </p:xfrm>
        <a:graphic>
          <a:graphicData uri="http://schemas.openxmlformats.org/drawingml/2006/table">
            <a:tbl>
              <a:tblPr firstRow="1" firstCol="1" bandRow="1">
                <a:tableStyleId>{5C22544A-7EE6-4342-B048-85BDC9FD1C3A}</a:tableStyleId>
              </a:tblPr>
              <a:tblGrid>
                <a:gridCol w="2363057"/>
                <a:gridCol w="1792842"/>
                <a:gridCol w="3014320"/>
                <a:gridCol w="1059381"/>
              </a:tblGrid>
              <a:tr h="1142093">
                <a:tc>
                  <a:txBody>
                    <a:bodyPr/>
                    <a:lstStyle/>
                    <a:p>
                      <a:pPr algn="ctr">
                        <a:lnSpc>
                          <a:spcPct val="115000"/>
                        </a:lnSpc>
                        <a:spcAft>
                          <a:spcPts val="0"/>
                        </a:spcAft>
                      </a:pPr>
                      <a:r>
                        <a:rPr lang="fr-FR" sz="1600">
                          <a:effectLst/>
                        </a:rPr>
                        <a:t>Intitulé du guide</a:t>
                      </a:r>
                      <a:endParaRPr lang="fr-FR" sz="1000">
                        <a:effectLst/>
                        <a:latin typeface="Calibri"/>
                        <a:ea typeface="Calibri"/>
                        <a:cs typeface="Times New Roman"/>
                      </a:endParaRPr>
                    </a:p>
                  </a:txBody>
                  <a:tcPr marL="62080" marR="62080" marT="0" marB="0"/>
                </a:tc>
                <a:tc>
                  <a:txBody>
                    <a:bodyPr/>
                    <a:lstStyle/>
                    <a:p>
                      <a:pPr algn="ctr">
                        <a:lnSpc>
                          <a:spcPct val="115000"/>
                        </a:lnSpc>
                        <a:spcAft>
                          <a:spcPts val="0"/>
                        </a:spcAft>
                      </a:pPr>
                      <a:r>
                        <a:rPr lang="fr-FR" sz="1600">
                          <a:effectLst/>
                        </a:rPr>
                        <a:t>Version en vigueur </a:t>
                      </a:r>
                      <a:endParaRPr lang="fr-FR" sz="1000">
                        <a:effectLst/>
                      </a:endParaRPr>
                    </a:p>
                    <a:p>
                      <a:pPr algn="ctr">
                        <a:lnSpc>
                          <a:spcPct val="115000"/>
                        </a:lnSpc>
                        <a:spcAft>
                          <a:spcPts val="0"/>
                        </a:spcAft>
                      </a:pPr>
                      <a:r>
                        <a:rPr lang="fr-FR" sz="1600">
                          <a:effectLst/>
                        </a:rPr>
                        <a:t> </a:t>
                      </a:r>
                      <a:endParaRPr lang="fr-FR" sz="1000">
                        <a:effectLst/>
                        <a:latin typeface="Calibri"/>
                        <a:ea typeface="Calibri"/>
                        <a:cs typeface="Times New Roman"/>
                      </a:endParaRPr>
                    </a:p>
                  </a:txBody>
                  <a:tcPr marL="62080" marR="62080" marT="0" marB="0"/>
                </a:tc>
                <a:tc>
                  <a:txBody>
                    <a:bodyPr/>
                    <a:lstStyle/>
                    <a:p>
                      <a:pPr algn="ctr">
                        <a:lnSpc>
                          <a:spcPct val="115000"/>
                        </a:lnSpc>
                        <a:spcAft>
                          <a:spcPts val="0"/>
                        </a:spcAft>
                      </a:pPr>
                      <a:r>
                        <a:rPr lang="fr-FR" sz="1600">
                          <a:effectLst/>
                        </a:rPr>
                        <a:t>Organismes de formation concernés</a:t>
                      </a:r>
                      <a:endParaRPr lang="fr-FR" sz="1000">
                        <a:effectLst/>
                        <a:latin typeface="Calibri"/>
                        <a:ea typeface="Calibri"/>
                        <a:cs typeface="Times New Roman"/>
                      </a:endParaRPr>
                    </a:p>
                  </a:txBody>
                  <a:tcPr marL="62080" marR="62080" marT="0" marB="0"/>
                </a:tc>
                <a:tc>
                  <a:txBody>
                    <a:bodyPr/>
                    <a:lstStyle/>
                    <a:p>
                      <a:pPr algn="ctr">
                        <a:lnSpc>
                          <a:spcPct val="115000"/>
                        </a:lnSpc>
                        <a:spcAft>
                          <a:spcPts val="0"/>
                        </a:spcAft>
                      </a:pPr>
                      <a:r>
                        <a:rPr lang="fr-FR" sz="1600">
                          <a:effectLst/>
                        </a:rPr>
                        <a:t>Mise à disposition sur site MTES</a:t>
                      </a:r>
                      <a:endParaRPr lang="fr-FR" sz="1000">
                        <a:effectLst/>
                        <a:latin typeface="Calibri"/>
                        <a:ea typeface="Calibri"/>
                        <a:cs typeface="Times New Roman"/>
                      </a:endParaRPr>
                    </a:p>
                  </a:txBody>
                  <a:tcPr marL="62080" marR="62080" marT="0" marB="0"/>
                </a:tc>
              </a:tr>
              <a:tr h="1142093">
                <a:tc>
                  <a:txBody>
                    <a:bodyPr/>
                    <a:lstStyle/>
                    <a:p>
                      <a:pPr>
                        <a:lnSpc>
                          <a:spcPct val="115000"/>
                        </a:lnSpc>
                        <a:spcAft>
                          <a:spcPts val="0"/>
                        </a:spcAft>
                      </a:pPr>
                      <a:r>
                        <a:rPr lang="fr-FR" sz="1600">
                          <a:effectLst/>
                        </a:rPr>
                        <a:t>Guide pratique sur le système de gestion pour les organismes de formation de pilotes</a:t>
                      </a:r>
                      <a:endParaRPr lang="fr-FR" sz="1000">
                        <a:effectLst/>
                        <a:latin typeface="Calibri"/>
                        <a:ea typeface="Calibri"/>
                        <a:cs typeface="Times New Roman"/>
                      </a:endParaRPr>
                    </a:p>
                  </a:txBody>
                  <a:tcPr marL="62080" marR="62080" marT="0" marB="0"/>
                </a:tc>
                <a:tc>
                  <a:txBody>
                    <a:bodyPr/>
                    <a:lstStyle/>
                    <a:p>
                      <a:pPr>
                        <a:lnSpc>
                          <a:spcPct val="115000"/>
                        </a:lnSpc>
                        <a:spcAft>
                          <a:spcPts val="0"/>
                        </a:spcAft>
                      </a:pPr>
                      <a:r>
                        <a:rPr lang="fr-FR" sz="1600">
                          <a:effectLst/>
                        </a:rPr>
                        <a:t>Révision 1</a:t>
                      </a:r>
                      <a:endParaRPr lang="fr-FR" sz="1000">
                        <a:effectLst/>
                        <a:latin typeface="Calibri"/>
                        <a:ea typeface="Calibri"/>
                        <a:cs typeface="Times New Roman"/>
                      </a:endParaRPr>
                    </a:p>
                  </a:txBody>
                  <a:tcPr marL="62080" marR="62080" marT="0" marB="0"/>
                </a:tc>
                <a:tc>
                  <a:txBody>
                    <a:bodyPr/>
                    <a:lstStyle/>
                    <a:p>
                      <a:pPr>
                        <a:lnSpc>
                          <a:spcPct val="115000"/>
                        </a:lnSpc>
                        <a:spcAft>
                          <a:spcPts val="0"/>
                        </a:spcAft>
                      </a:pPr>
                      <a:r>
                        <a:rPr lang="fr-FR" sz="1600">
                          <a:effectLst/>
                        </a:rPr>
                        <a:t>ATO section 2</a:t>
                      </a:r>
                      <a:endParaRPr lang="fr-FR" sz="1000">
                        <a:effectLst/>
                      </a:endParaRPr>
                    </a:p>
                    <a:p>
                      <a:pPr>
                        <a:lnSpc>
                          <a:spcPct val="115000"/>
                        </a:lnSpc>
                        <a:spcAft>
                          <a:spcPts val="0"/>
                        </a:spcAft>
                      </a:pPr>
                      <a:r>
                        <a:rPr lang="fr-FR" sz="1600">
                          <a:effectLst/>
                        </a:rPr>
                        <a:t> </a:t>
                      </a:r>
                      <a:endParaRPr lang="fr-FR" sz="1000">
                        <a:effectLst/>
                        <a:latin typeface="Calibri"/>
                        <a:ea typeface="Calibri"/>
                        <a:cs typeface="Times New Roman"/>
                      </a:endParaRPr>
                    </a:p>
                  </a:txBody>
                  <a:tcPr marL="62080" marR="62080" marT="0" marB="0"/>
                </a:tc>
                <a:tc>
                  <a:txBody>
                    <a:bodyPr/>
                    <a:lstStyle/>
                    <a:p>
                      <a:pPr algn="ctr">
                        <a:lnSpc>
                          <a:spcPct val="115000"/>
                        </a:lnSpc>
                        <a:spcAft>
                          <a:spcPts val="0"/>
                        </a:spcAft>
                      </a:pPr>
                      <a:r>
                        <a:rPr lang="fr-FR" sz="1600">
                          <a:effectLst/>
                        </a:rPr>
                        <a:t> </a:t>
                      </a:r>
                      <a:endParaRPr lang="fr-FR" sz="1000">
                        <a:effectLst/>
                      </a:endParaRPr>
                    </a:p>
                    <a:p>
                      <a:pPr algn="ctr">
                        <a:lnSpc>
                          <a:spcPct val="115000"/>
                        </a:lnSpc>
                        <a:spcAft>
                          <a:spcPts val="0"/>
                        </a:spcAft>
                      </a:pPr>
                      <a:r>
                        <a:rPr lang="fr-FR" sz="1600">
                          <a:effectLst/>
                        </a:rPr>
                        <a:t>OUI</a:t>
                      </a:r>
                      <a:endParaRPr lang="fr-FR" sz="1000">
                        <a:effectLst/>
                        <a:latin typeface="Calibri"/>
                        <a:ea typeface="Calibri"/>
                        <a:cs typeface="Times New Roman"/>
                      </a:endParaRPr>
                    </a:p>
                  </a:txBody>
                  <a:tcPr marL="62080" marR="62080" marT="0" marB="0"/>
                </a:tc>
              </a:tr>
              <a:tr h="1713139">
                <a:tc>
                  <a:txBody>
                    <a:bodyPr/>
                    <a:lstStyle/>
                    <a:p>
                      <a:pPr>
                        <a:lnSpc>
                          <a:spcPct val="115000"/>
                        </a:lnSpc>
                        <a:spcAft>
                          <a:spcPts val="0"/>
                        </a:spcAft>
                      </a:pPr>
                      <a:r>
                        <a:rPr lang="fr-FR" sz="1600">
                          <a:effectLst/>
                        </a:rPr>
                        <a:t>Guide pratique de rédaction de la documentation système de gestion de la sécurité par les petits organismes de formation</a:t>
                      </a:r>
                      <a:endParaRPr lang="fr-FR" sz="1000">
                        <a:effectLst/>
                        <a:latin typeface="Calibri"/>
                        <a:ea typeface="Calibri"/>
                        <a:cs typeface="Times New Roman"/>
                      </a:endParaRPr>
                    </a:p>
                  </a:txBody>
                  <a:tcPr marL="62080" marR="62080" marT="0" marB="0"/>
                </a:tc>
                <a:tc>
                  <a:txBody>
                    <a:bodyPr/>
                    <a:lstStyle/>
                    <a:p>
                      <a:pPr>
                        <a:lnSpc>
                          <a:spcPct val="115000"/>
                        </a:lnSpc>
                        <a:spcAft>
                          <a:spcPts val="0"/>
                        </a:spcAft>
                      </a:pPr>
                      <a:r>
                        <a:rPr lang="fr-FR" sz="1600">
                          <a:effectLst/>
                        </a:rPr>
                        <a:t>Révision 0.1</a:t>
                      </a:r>
                      <a:endParaRPr lang="fr-FR" sz="1000">
                        <a:effectLst/>
                        <a:latin typeface="Calibri"/>
                        <a:ea typeface="Calibri"/>
                        <a:cs typeface="Times New Roman"/>
                      </a:endParaRPr>
                    </a:p>
                  </a:txBody>
                  <a:tcPr marL="62080" marR="62080" marT="0" marB="0"/>
                </a:tc>
                <a:tc>
                  <a:txBody>
                    <a:bodyPr/>
                    <a:lstStyle/>
                    <a:p>
                      <a:pPr>
                        <a:lnSpc>
                          <a:spcPct val="115000"/>
                        </a:lnSpc>
                        <a:spcAft>
                          <a:spcPts val="0"/>
                        </a:spcAft>
                      </a:pPr>
                      <a:r>
                        <a:rPr lang="fr-FR" sz="1600">
                          <a:effectLst/>
                        </a:rPr>
                        <a:t>ATO ORA.GEN.200 c)</a:t>
                      </a:r>
                      <a:endParaRPr lang="fr-FR" sz="1000">
                        <a:effectLst/>
                        <a:latin typeface="Calibri"/>
                        <a:ea typeface="Calibri"/>
                        <a:cs typeface="Times New Roman"/>
                      </a:endParaRPr>
                    </a:p>
                  </a:txBody>
                  <a:tcPr marL="62080" marR="62080" marT="0" marB="0"/>
                </a:tc>
                <a:tc>
                  <a:txBody>
                    <a:bodyPr/>
                    <a:lstStyle/>
                    <a:p>
                      <a:pPr algn="ctr">
                        <a:lnSpc>
                          <a:spcPct val="115000"/>
                        </a:lnSpc>
                        <a:spcAft>
                          <a:spcPts val="0"/>
                        </a:spcAft>
                      </a:pPr>
                      <a:r>
                        <a:rPr lang="fr-FR" sz="1600" dirty="0">
                          <a:effectLst/>
                        </a:rPr>
                        <a:t> </a:t>
                      </a:r>
                      <a:endParaRPr lang="fr-FR" sz="1000" dirty="0">
                        <a:effectLst/>
                      </a:endParaRPr>
                    </a:p>
                    <a:p>
                      <a:pPr algn="ctr">
                        <a:lnSpc>
                          <a:spcPct val="115000"/>
                        </a:lnSpc>
                        <a:spcAft>
                          <a:spcPts val="0"/>
                        </a:spcAft>
                      </a:pPr>
                      <a:r>
                        <a:rPr lang="fr-FR" sz="1600" dirty="0">
                          <a:effectLst/>
                        </a:rPr>
                        <a:t>OUI</a:t>
                      </a:r>
                      <a:endParaRPr lang="fr-FR" sz="1000" dirty="0">
                        <a:effectLst/>
                        <a:latin typeface="Calibri"/>
                        <a:ea typeface="Calibri"/>
                        <a:cs typeface="Times New Roman"/>
                      </a:endParaRPr>
                    </a:p>
                  </a:txBody>
                  <a:tcPr marL="62080" marR="62080" marT="0" marB="0"/>
                </a:tc>
              </a:tr>
            </a:tbl>
          </a:graphicData>
        </a:graphic>
      </p:graphicFrame>
    </p:spTree>
    <p:extLst>
      <p:ext uri="{BB962C8B-B14F-4D97-AF65-F5344CB8AC3E}">
        <p14:creationId xmlns:p14="http://schemas.microsoft.com/office/powerpoint/2010/main" val="9379909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4600" y="254000"/>
            <a:ext cx="7772400" cy="1362075"/>
          </a:xfrm>
        </p:spPr>
        <p:txBody>
          <a:bodyPr/>
          <a:lstStyle/>
          <a:p>
            <a:pPr algn="ctr">
              <a:defRPr/>
            </a:pPr>
            <a:r>
              <a:rPr lang="fr-FR" u="sng" dirty="0">
                <a:solidFill>
                  <a:srgbClr val="002060"/>
                </a:solidFill>
              </a:rPr>
              <a:t>GUIDES domaine PN/FOR</a:t>
            </a:r>
            <a:endParaRPr lang="fr-FR" u="sng" dirty="0"/>
          </a:p>
        </p:txBody>
      </p:sp>
      <p:sp>
        <p:nvSpPr>
          <p:cNvPr id="3" name="Espace réservé du texte 2"/>
          <p:cNvSpPr>
            <a:spLocks noGrp="1"/>
          </p:cNvSpPr>
          <p:nvPr>
            <p:ph type="body" idx="1"/>
          </p:nvPr>
        </p:nvSpPr>
        <p:spPr>
          <a:xfrm>
            <a:off x="1244600" y="2143125"/>
            <a:ext cx="7772400" cy="1500188"/>
          </a:xfrm>
        </p:spPr>
        <p:txBody>
          <a:bodyPr/>
          <a:lstStyle/>
          <a:p>
            <a:pPr>
              <a:defRPr/>
            </a:pPr>
            <a:r>
              <a:rPr lang="fr-FR" sz="2400" b="1" u="sng" dirty="0" smtClean="0">
                <a:solidFill>
                  <a:srgbClr val="002060"/>
                </a:solidFill>
              </a:rPr>
              <a:t>Formation hélicoptère</a:t>
            </a:r>
          </a:p>
          <a:p>
            <a:pPr>
              <a:defRPr/>
            </a:pPr>
            <a:endParaRPr lang="fr-FR" sz="2400" b="1" dirty="0" smtClean="0">
              <a:solidFill>
                <a:srgbClr val="002060"/>
              </a:solidFill>
            </a:endParaRPr>
          </a:p>
          <a:p>
            <a:pPr marL="342900" indent="-342900">
              <a:buFontTx/>
              <a:buChar char="-"/>
              <a:defRPr/>
            </a:pPr>
            <a:endParaRPr lang="fr-FR" sz="2400" b="1" dirty="0">
              <a:solidFill>
                <a:srgbClr val="002060"/>
              </a:solidFill>
            </a:endParaRPr>
          </a:p>
          <a:p>
            <a:pPr marL="342900" indent="-342900">
              <a:buFontTx/>
              <a:buChar char="-"/>
              <a:defRPr/>
            </a:pPr>
            <a:endParaRPr lang="fr-FR" dirty="0"/>
          </a:p>
        </p:txBody>
      </p:sp>
      <p:graphicFrame>
        <p:nvGraphicFramePr>
          <p:cNvPr id="5" name="Tableau 4"/>
          <p:cNvGraphicFramePr>
            <a:graphicFrameLocks noGrp="1"/>
          </p:cNvGraphicFramePr>
          <p:nvPr/>
        </p:nvGraphicFramePr>
        <p:xfrm>
          <a:off x="787400" y="2935288"/>
          <a:ext cx="8229599" cy="2570162"/>
        </p:xfrm>
        <a:graphic>
          <a:graphicData uri="http://schemas.openxmlformats.org/drawingml/2006/table">
            <a:tbl>
              <a:tblPr firstRow="1" firstCol="1" bandRow="1">
                <a:tableStyleId>{5C22544A-7EE6-4342-B048-85BDC9FD1C3A}</a:tableStyleId>
              </a:tblPr>
              <a:tblGrid>
                <a:gridCol w="2361907"/>
                <a:gridCol w="1789968"/>
                <a:gridCol w="3008572"/>
                <a:gridCol w="1069152"/>
              </a:tblGrid>
              <a:tr h="1142295">
                <a:tc>
                  <a:txBody>
                    <a:bodyPr/>
                    <a:lstStyle/>
                    <a:p>
                      <a:pPr algn="ctr">
                        <a:lnSpc>
                          <a:spcPct val="115000"/>
                        </a:lnSpc>
                        <a:spcAft>
                          <a:spcPts val="0"/>
                        </a:spcAft>
                      </a:pPr>
                      <a:r>
                        <a:rPr lang="fr-FR" sz="1600">
                          <a:effectLst/>
                        </a:rPr>
                        <a:t>Intitulé du guide</a:t>
                      </a:r>
                      <a:endParaRPr lang="fr-FR" sz="1000">
                        <a:effectLst/>
                        <a:latin typeface="Calibri"/>
                        <a:ea typeface="Calibri"/>
                        <a:cs typeface="Times New Roman"/>
                      </a:endParaRPr>
                    </a:p>
                  </a:txBody>
                  <a:tcPr marL="62080" marR="62080" marT="0" marB="0"/>
                </a:tc>
                <a:tc>
                  <a:txBody>
                    <a:bodyPr/>
                    <a:lstStyle/>
                    <a:p>
                      <a:pPr algn="ctr">
                        <a:lnSpc>
                          <a:spcPct val="115000"/>
                        </a:lnSpc>
                        <a:spcAft>
                          <a:spcPts val="0"/>
                        </a:spcAft>
                      </a:pPr>
                      <a:r>
                        <a:rPr lang="fr-FR" sz="1600">
                          <a:effectLst/>
                        </a:rPr>
                        <a:t>Version en vigueur </a:t>
                      </a:r>
                      <a:endParaRPr lang="fr-FR" sz="1000">
                        <a:effectLst/>
                      </a:endParaRPr>
                    </a:p>
                    <a:p>
                      <a:pPr algn="ctr">
                        <a:lnSpc>
                          <a:spcPct val="115000"/>
                        </a:lnSpc>
                        <a:spcAft>
                          <a:spcPts val="0"/>
                        </a:spcAft>
                      </a:pPr>
                      <a:r>
                        <a:rPr lang="fr-FR" sz="1600">
                          <a:effectLst/>
                        </a:rPr>
                        <a:t> </a:t>
                      </a:r>
                      <a:endParaRPr lang="fr-FR" sz="1000">
                        <a:effectLst/>
                        <a:latin typeface="Calibri"/>
                        <a:ea typeface="Calibri"/>
                        <a:cs typeface="Times New Roman"/>
                      </a:endParaRPr>
                    </a:p>
                  </a:txBody>
                  <a:tcPr marL="62080" marR="62080" marT="0" marB="0"/>
                </a:tc>
                <a:tc>
                  <a:txBody>
                    <a:bodyPr/>
                    <a:lstStyle/>
                    <a:p>
                      <a:pPr algn="ctr">
                        <a:lnSpc>
                          <a:spcPct val="115000"/>
                        </a:lnSpc>
                        <a:spcAft>
                          <a:spcPts val="0"/>
                        </a:spcAft>
                      </a:pPr>
                      <a:r>
                        <a:rPr lang="fr-FR" sz="1600">
                          <a:effectLst/>
                        </a:rPr>
                        <a:t>Organismes de formation concernés</a:t>
                      </a:r>
                      <a:endParaRPr lang="fr-FR" sz="1000">
                        <a:effectLst/>
                        <a:latin typeface="Calibri"/>
                        <a:ea typeface="Calibri"/>
                        <a:cs typeface="Times New Roman"/>
                      </a:endParaRPr>
                    </a:p>
                  </a:txBody>
                  <a:tcPr marL="62080" marR="62080" marT="0" marB="0"/>
                </a:tc>
                <a:tc>
                  <a:txBody>
                    <a:bodyPr/>
                    <a:lstStyle/>
                    <a:p>
                      <a:pPr algn="ctr">
                        <a:lnSpc>
                          <a:spcPct val="115000"/>
                        </a:lnSpc>
                        <a:spcAft>
                          <a:spcPts val="0"/>
                        </a:spcAft>
                      </a:pPr>
                      <a:r>
                        <a:rPr lang="fr-FR" sz="1600">
                          <a:effectLst/>
                        </a:rPr>
                        <a:t>Mise à disposition sur site MTES</a:t>
                      </a:r>
                      <a:endParaRPr lang="fr-FR" sz="1000">
                        <a:effectLst/>
                        <a:latin typeface="Calibri"/>
                        <a:ea typeface="Calibri"/>
                        <a:cs typeface="Times New Roman"/>
                      </a:endParaRPr>
                    </a:p>
                  </a:txBody>
                  <a:tcPr marL="62080" marR="62080" marT="0" marB="0"/>
                </a:tc>
              </a:tr>
              <a:tr h="571147">
                <a:tc>
                  <a:txBody>
                    <a:bodyPr/>
                    <a:lstStyle/>
                    <a:p>
                      <a:pPr>
                        <a:lnSpc>
                          <a:spcPct val="115000"/>
                        </a:lnSpc>
                        <a:spcAft>
                          <a:spcPts val="0"/>
                        </a:spcAft>
                      </a:pPr>
                      <a:r>
                        <a:rPr lang="fr-FR" sz="1600">
                          <a:effectLst/>
                        </a:rPr>
                        <a:t>Automatismes et gestion du vol hélicoptères</a:t>
                      </a:r>
                      <a:endParaRPr lang="fr-FR" sz="1000">
                        <a:effectLst/>
                        <a:latin typeface="Calibri"/>
                        <a:ea typeface="Calibri"/>
                        <a:cs typeface="Times New Roman"/>
                      </a:endParaRPr>
                    </a:p>
                  </a:txBody>
                  <a:tcPr marL="62080" marR="62080" marT="0" marB="0"/>
                </a:tc>
                <a:tc>
                  <a:txBody>
                    <a:bodyPr/>
                    <a:lstStyle/>
                    <a:p>
                      <a:pPr>
                        <a:lnSpc>
                          <a:spcPct val="115000"/>
                        </a:lnSpc>
                        <a:spcAft>
                          <a:spcPts val="0"/>
                        </a:spcAft>
                      </a:pPr>
                      <a:r>
                        <a:rPr lang="fr-FR" sz="1600">
                          <a:effectLst/>
                        </a:rPr>
                        <a:t>Ed1 Rev0 </a:t>
                      </a:r>
                      <a:endParaRPr lang="fr-FR" sz="1000">
                        <a:effectLst/>
                        <a:latin typeface="Calibri"/>
                        <a:ea typeface="Calibri"/>
                        <a:cs typeface="Times New Roman"/>
                      </a:endParaRPr>
                    </a:p>
                  </a:txBody>
                  <a:tcPr marL="62080" marR="62080" marT="0" marB="0"/>
                </a:tc>
                <a:tc>
                  <a:txBody>
                    <a:bodyPr/>
                    <a:lstStyle/>
                    <a:p>
                      <a:pPr>
                        <a:lnSpc>
                          <a:spcPct val="115000"/>
                        </a:lnSpc>
                        <a:spcAft>
                          <a:spcPts val="0"/>
                        </a:spcAft>
                      </a:pPr>
                      <a:r>
                        <a:rPr lang="fr-FR" sz="1600">
                          <a:effectLst/>
                        </a:rPr>
                        <a:t>ATO et DTO hélicoptères</a:t>
                      </a:r>
                      <a:endParaRPr lang="fr-FR" sz="1000">
                        <a:effectLst/>
                        <a:latin typeface="Calibri"/>
                        <a:ea typeface="Calibri"/>
                        <a:cs typeface="Times New Roman"/>
                      </a:endParaRPr>
                    </a:p>
                  </a:txBody>
                  <a:tcPr marL="62080" marR="62080" marT="0" marB="0"/>
                </a:tc>
                <a:tc>
                  <a:txBody>
                    <a:bodyPr/>
                    <a:lstStyle/>
                    <a:p>
                      <a:pPr algn="ctr">
                        <a:lnSpc>
                          <a:spcPct val="115000"/>
                        </a:lnSpc>
                        <a:spcAft>
                          <a:spcPts val="0"/>
                        </a:spcAft>
                      </a:pPr>
                      <a:r>
                        <a:rPr lang="fr-FR" sz="1600">
                          <a:effectLst/>
                        </a:rPr>
                        <a:t>OUI</a:t>
                      </a:r>
                      <a:endParaRPr lang="fr-FR" sz="1000">
                        <a:effectLst/>
                        <a:latin typeface="Calibri"/>
                        <a:ea typeface="Calibri"/>
                        <a:cs typeface="Times New Roman"/>
                      </a:endParaRPr>
                    </a:p>
                  </a:txBody>
                  <a:tcPr marL="62080" marR="62080" marT="0" marB="0"/>
                </a:tc>
              </a:tr>
              <a:tr h="285573">
                <a:tc>
                  <a:txBody>
                    <a:bodyPr/>
                    <a:lstStyle/>
                    <a:p>
                      <a:pPr>
                        <a:lnSpc>
                          <a:spcPct val="115000"/>
                        </a:lnSpc>
                        <a:spcAft>
                          <a:spcPts val="0"/>
                        </a:spcAft>
                      </a:pPr>
                      <a:r>
                        <a:rPr lang="fr-FR" sz="1600">
                          <a:effectLst/>
                        </a:rPr>
                        <a:t>VFR de nuit hélicoptères</a:t>
                      </a:r>
                      <a:endParaRPr lang="fr-FR" sz="1000">
                        <a:effectLst/>
                        <a:latin typeface="Calibri"/>
                        <a:ea typeface="Calibri"/>
                        <a:cs typeface="Times New Roman"/>
                      </a:endParaRPr>
                    </a:p>
                  </a:txBody>
                  <a:tcPr marL="62080" marR="62080" marT="0" marB="0"/>
                </a:tc>
                <a:tc>
                  <a:txBody>
                    <a:bodyPr/>
                    <a:lstStyle/>
                    <a:p>
                      <a:pPr>
                        <a:lnSpc>
                          <a:spcPct val="115000"/>
                        </a:lnSpc>
                        <a:spcAft>
                          <a:spcPts val="0"/>
                        </a:spcAft>
                      </a:pPr>
                      <a:r>
                        <a:rPr lang="fr-FR" sz="1600">
                          <a:effectLst/>
                        </a:rPr>
                        <a:t>Ed1 Rev0 </a:t>
                      </a:r>
                      <a:endParaRPr lang="fr-FR" sz="1000">
                        <a:effectLst/>
                        <a:latin typeface="Calibri"/>
                        <a:ea typeface="Calibri"/>
                        <a:cs typeface="Times New Roman"/>
                      </a:endParaRPr>
                    </a:p>
                  </a:txBody>
                  <a:tcPr marL="62080" marR="62080" marT="0" marB="0"/>
                </a:tc>
                <a:tc>
                  <a:txBody>
                    <a:bodyPr/>
                    <a:lstStyle/>
                    <a:p>
                      <a:pPr>
                        <a:lnSpc>
                          <a:spcPct val="115000"/>
                        </a:lnSpc>
                        <a:spcAft>
                          <a:spcPts val="0"/>
                        </a:spcAft>
                      </a:pPr>
                      <a:r>
                        <a:rPr lang="fr-FR" sz="1600">
                          <a:effectLst/>
                        </a:rPr>
                        <a:t>ATO et DTO hélicoptères</a:t>
                      </a:r>
                      <a:endParaRPr lang="fr-FR" sz="1000">
                        <a:effectLst/>
                        <a:latin typeface="Calibri"/>
                        <a:ea typeface="Calibri"/>
                        <a:cs typeface="Times New Roman"/>
                      </a:endParaRPr>
                    </a:p>
                  </a:txBody>
                  <a:tcPr marL="62080" marR="62080" marT="0" marB="0"/>
                </a:tc>
                <a:tc>
                  <a:txBody>
                    <a:bodyPr/>
                    <a:lstStyle/>
                    <a:p>
                      <a:pPr algn="ctr">
                        <a:lnSpc>
                          <a:spcPct val="115000"/>
                        </a:lnSpc>
                        <a:spcAft>
                          <a:spcPts val="0"/>
                        </a:spcAft>
                      </a:pPr>
                      <a:r>
                        <a:rPr lang="fr-FR" sz="1600">
                          <a:effectLst/>
                        </a:rPr>
                        <a:t>OUI</a:t>
                      </a:r>
                      <a:endParaRPr lang="fr-FR" sz="1000">
                        <a:effectLst/>
                        <a:latin typeface="Calibri"/>
                        <a:ea typeface="Calibri"/>
                        <a:cs typeface="Times New Roman"/>
                      </a:endParaRPr>
                    </a:p>
                  </a:txBody>
                  <a:tcPr marL="62080" marR="62080" marT="0" marB="0"/>
                </a:tc>
              </a:tr>
              <a:tr h="571147">
                <a:tc>
                  <a:txBody>
                    <a:bodyPr/>
                    <a:lstStyle/>
                    <a:p>
                      <a:pPr>
                        <a:lnSpc>
                          <a:spcPct val="115000"/>
                        </a:lnSpc>
                        <a:spcAft>
                          <a:spcPts val="0"/>
                        </a:spcAft>
                      </a:pPr>
                      <a:r>
                        <a:rPr lang="fr-FR" sz="1600">
                          <a:effectLst/>
                        </a:rPr>
                        <a:t>Approches PinS en hélicoptères</a:t>
                      </a:r>
                      <a:endParaRPr lang="fr-FR" sz="1000">
                        <a:effectLst/>
                        <a:latin typeface="Calibri"/>
                        <a:ea typeface="Calibri"/>
                        <a:cs typeface="Times New Roman"/>
                      </a:endParaRPr>
                    </a:p>
                  </a:txBody>
                  <a:tcPr marL="62080" marR="62080" marT="0" marB="0"/>
                </a:tc>
                <a:tc>
                  <a:txBody>
                    <a:bodyPr/>
                    <a:lstStyle/>
                    <a:p>
                      <a:pPr>
                        <a:lnSpc>
                          <a:spcPct val="115000"/>
                        </a:lnSpc>
                        <a:spcAft>
                          <a:spcPts val="0"/>
                        </a:spcAft>
                      </a:pPr>
                      <a:r>
                        <a:rPr lang="fr-FR" sz="1600">
                          <a:effectLst/>
                        </a:rPr>
                        <a:t>Ed1 Rev0 </a:t>
                      </a:r>
                      <a:endParaRPr lang="fr-FR" sz="1000">
                        <a:effectLst/>
                        <a:latin typeface="Calibri"/>
                        <a:ea typeface="Calibri"/>
                        <a:cs typeface="Times New Roman"/>
                      </a:endParaRPr>
                    </a:p>
                  </a:txBody>
                  <a:tcPr marL="62080" marR="62080" marT="0" marB="0"/>
                </a:tc>
                <a:tc>
                  <a:txBody>
                    <a:bodyPr/>
                    <a:lstStyle/>
                    <a:p>
                      <a:pPr>
                        <a:lnSpc>
                          <a:spcPct val="115000"/>
                        </a:lnSpc>
                        <a:spcAft>
                          <a:spcPts val="0"/>
                        </a:spcAft>
                      </a:pPr>
                      <a:r>
                        <a:rPr lang="fr-FR" sz="1600">
                          <a:effectLst/>
                        </a:rPr>
                        <a:t>ATO et DTO hélicoptères</a:t>
                      </a:r>
                      <a:endParaRPr lang="fr-FR" sz="1000">
                        <a:effectLst/>
                      </a:endParaRPr>
                    </a:p>
                    <a:p>
                      <a:pPr>
                        <a:lnSpc>
                          <a:spcPct val="115000"/>
                        </a:lnSpc>
                        <a:spcAft>
                          <a:spcPts val="0"/>
                        </a:spcAft>
                      </a:pPr>
                      <a:r>
                        <a:rPr lang="fr-FR" sz="1600">
                          <a:effectLst/>
                        </a:rPr>
                        <a:t> </a:t>
                      </a:r>
                      <a:endParaRPr lang="fr-FR" sz="1000">
                        <a:effectLst/>
                        <a:latin typeface="Calibri"/>
                        <a:ea typeface="Calibri"/>
                        <a:cs typeface="Times New Roman"/>
                      </a:endParaRPr>
                    </a:p>
                  </a:txBody>
                  <a:tcPr marL="62080" marR="62080" marT="0" marB="0"/>
                </a:tc>
                <a:tc>
                  <a:txBody>
                    <a:bodyPr/>
                    <a:lstStyle/>
                    <a:p>
                      <a:pPr algn="ctr">
                        <a:lnSpc>
                          <a:spcPct val="115000"/>
                        </a:lnSpc>
                        <a:spcAft>
                          <a:spcPts val="0"/>
                        </a:spcAft>
                      </a:pPr>
                      <a:r>
                        <a:rPr lang="fr-FR" sz="1600" dirty="0">
                          <a:effectLst/>
                        </a:rPr>
                        <a:t>OUI</a:t>
                      </a:r>
                      <a:endParaRPr lang="fr-FR" sz="1000" dirty="0">
                        <a:effectLst/>
                        <a:latin typeface="Calibri"/>
                        <a:ea typeface="Calibri"/>
                        <a:cs typeface="Times New Roman"/>
                      </a:endParaRPr>
                    </a:p>
                  </a:txBody>
                  <a:tcPr marL="62080" marR="62080" marT="0" marB="0"/>
                </a:tc>
              </a:tr>
            </a:tbl>
          </a:graphicData>
        </a:graphic>
      </p:graphicFrame>
    </p:spTree>
    <p:extLst>
      <p:ext uri="{BB962C8B-B14F-4D97-AF65-F5344CB8AC3E}">
        <p14:creationId xmlns:p14="http://schemas.microsoft.com/office/powerpoint/2010/main" val="21293147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4600" y="254000"/>
            <a:ext cx="7772400" cy="1362075"/>
          </a:xfrm>
        </p:spPr>
        <p:txBody>
          <a:bodyPr/>
          <a:lstStyle/>
          <a:p>
            <a:pPr algn="ctr">
              <a:defRPr/>
            </a:pPr>
            <a:r>
              <a:rPr lang="fr-FR" u="sng" dirty="0" err="1" smtClean="0">
                <a:solidFill>
                  <a:srgbClr val="002060"/>
                </a:solidFill>
              </a:rPr>
              <a:t>CHanTIER</a:t>
            </a:r>
            <a:r>
              <a:rPr lang="fr-FR" u="sng" dirty="0" smtClean="0">
                <a:solidFill>
                  <a:srgbClr val="002060"/>
                </a:solidFill>
              </a:rPr>
              <a:t> 2019</a:t>
            </a:r>
            <a:endParaRPr lang="fr-FR" u="sng" dirty="0">
              <a:solidFill>
                <a:srgbClr val="002060"/>
              </a:solidFill>
            </a:endParaRPr>
          </a:p>
        </p:txBody>
      </p:sp>
      <p:sp>
        <p:nvSpPr>
          <p:cNvPr id="15363" name="Espace réservé du texte 2"/>
          <p:cNvSpPr>
            <a:spLocks noGrp="1"/>
          </p:cNvSpPr>
          <p:nvPr>
            <p:ph type="body" idx="1"/>
          </p:nvPr>
        </p:nvSpPr>
        <p:spPr bwMode="auto">
          <a:xfrm>
            <a:off x="1244600" y="2262353"/>
            <a:ext cx="7772400" cy="308434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fr-FR" altLang="fr-FR" sz="2800" b="1" u="sng" dirty="0" smtClean="0">
                <a:solidFill>
                  <a:srgbClr val="002060"/>
                </a:solidFill>
                <a:ea typeface="ヒラギノ角ゴ Pro W3" pitchFamily="126" charset="-128"/>
              </a:rPr>
              <a:t>Publication guides </a:t>
            </a:r>
            <a:r>
              <a:rPr lang="fr-FR" altLang="fr-FR" sz="2800" b="1" dirty="0" smtClean="0">
                <a:solidFill>
                  <a:srgbClr val="002060"/>
                </a:solidFill>
                <a:ea typeface="ヒラギノ角ゴ Pro W3" pitchFamily="126" charset="-128"/>
              </a:rPr>
              <a:t>:</a:t>
            </a:r>
          </a:p>
          <a:p>
            <a:pPr marL="457200" indent="-457200">
              <a:buFontTx/>
              <a:buChar char="-"/>
              <a:defRPr/>
            </a:pPr>
            <a:r>
              <a:rPr lang="fr-FR" altLang="fr-FR" sz="2800" b="1" dirty="0" smtClean="0">
                <a:solidFill>
                  <a:srgbClr val="002060"/>
                </a:solidFill>
                <a:ea typeface="ヒラギノ角ゴ Pro W3" pitchFamily="126" charset="-128"/>
              </a:rPr>
              <a:t>Changement d’ATO</a:t>
            </a:r>
          </a:p>
          <a:p>
            <a:pPr marL="457200" indent="-457200">
              <a:buFontTx/>
              <a:buChar char="-"/>
              <a:defRPr/>
            </a:pPr>
            <a:r>
              <a:rPr lang="fr-FR" altLang="fr-FR" sz="2800" b="1" dirty="0" smtClean="0">
                <a:solidFill>
                  <a:srgbClr val="002060"/>
                </a:solidFill>
                <a:ea typeface="ヒラギノ角ゴ Pro W3" pitchFamily="126" charset="-128"/>
              </a:rPr>
              <a:t>Le vol solo supervisé</a:t>
            </a:r>
          </a:p>
          <a:p>
            <a:pPr marL="457200" indent="-457200">
              <a:buFontTx/>
              <a:buChar char="-"/>
              <a:defRPr/>
            </a:pPr>
            <a:r>
              <a:rPr lang="fr-FR" altLang="fr-FR" sz="2800" b="1" dirty="0" smtClean="0">
                <a:solidFill>
                  <a:srgbClr val="002060"/>
                </a:solidFill>
                <a:ea typeface="ヒラギノ角ゴ Pro W3" pitchFamily="126" charset="-128"/>
              </a:rPr>
              <a:t>Elaboration d’un programme de formation</a:t>
            </a:r>
          </a:p>
          <a:p>
            <a:pPr>
              <a:defRPr/>
            </a:pPr>
            <a:endParaRPr lang="fr-FR" altLang="fr-FR" sz="2800" b="1" dirty="0" smtClean="0">
              <a:solidFill>
                <a:srgbClr val="002060"/>
              </a:solidFill>
              <a:ea typeface="ヒラギノ角ゴ Pro W3" pitchFamily="126" charset="-128"/>
            </a:endParaRPr>
          </a:p>
          <a:p>
            <a:pPr>
              <a:defRPr/>
            </a:pPr>
            <a:r>
              <a:rPr lang="fr-FR" altLang="fr-FR" sz="2800" b="1" dirty="0" smtClean="0">
                <a:solidFill>
                  <a:srgbClr val="002060"/>
                </a:solidFill>
                <a:ea typeface="ヒラギノ角ゴ Pro W3" pitchFamily="126" charset="-128"/>
              </a:rPr>
              <a:t>Révision des guides d’audit CMS et SGS ATO</a:t>
            </a:r>
            <a:endParaRPr lang="fr-FR" altLang="fr-FR" sz="2800" dirty="0" smtClean="0">
              <a:solidFill>
                <a:srgbClr val="002060"/>
              </a:solidFill>
              <a:ea typeface="ヒラギノ角ゴ Pro W3" pitchFamily="126" charset="-128"/>
            </a:endParaRPr>
          </a:p>
        </p:txBody>
      </p:sp>
    </p:spTree>
    <p:extLst>
      <p:ext uri="{BB962C8B-B14F-4D97-AF65-F5344CB8AC3E}">
        <p14:creationId xmlns:p14="http://schemas.microsoft.com/office/powerpoint/2010/main" val="3502511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Programme de la matinée</a:t>
            </a:r>
            <a:endParaRPr lang="fr-FR" dirty="0"/>
          </a:p>
        </p:txBody>
      </p:sp>
      <p:sp>
        <p:nvSpPr>
          <p:cNvPr id="3" name="Espace réservé du texte 2"/>
          <p:cNvSpPr>
            <a:spLocks noGrp="1"/>
          </p:cNvSpPr>
          <p:nvPr>
            <p:ph type="body" idx="1"/>
          </p:nvPr>
        </p:nvSpPr>
        <p:spPr>
          <a:xfrm>
            <a:off x="1244326" y="1406526"/>
            <a:ext cx="7772400" cy="4079874"/>
          </a:xfrm>
        </p:spPr>
        <p:txBody>
          <a:bodyPr/>
          <a:lstStyle/>
          <a:p>
            <a:r>
              <a:rPr lang="fr-FR" dirty="0" smtClean="0"/>
              <a:t>09h00-09h30: Accueil</a:t>
            </a:r>
          </a:p>
          <a:p>
            <a:r>
              <a:rPr lang="fr-FR" dirty="0" smtClean="0"/>
              <a:t>09h30-09h45: Introduction</a:t>
            </a:r>
          </a:p>
          <a:p>
            <a:r>
              <a:rPr lang="fr-FR" dirty="0"/>
              <a:t>09h45-10h30: Principales </a:t>
            </a:r>
            <a:r>
              <a:rPr lang="fr-FR" dirty="0" smtClean="0"/>
              <a:t>évolutions méthodologiques</a:t>
            </a:r>
          </a:p>
          <a:p>
            <a:r>
              <a:rPr lang="fr-FR" dirty="0" smtClean="0"/>
              <a:t>10h30-11h00: Questions-réponses</a:t>
            </a:r>
          </a:p>
          <a:p>
            <a:r>
              <a:rPr lang="fr-FR" dirty="0" smtClean="0"/>
              <a:t>11h00-11h30: Pause</a:t>
            </a:r>
          </a:p>
          <a:p>
            <a:r>
              <a:rPr lang="fr-FR" dirty="0" smtClean="0"/>
              <a:t>11h30-12h00: Mise en œuvre de la surveillance basée sur les risques</a:t>
            </a:r>
          </a:p>
          <a:p>
            <a:r>
              <a:rPr lang="fr-FR" dirty="0" smtClean="0"/>
              <a:t>12h00-12h30: </a:t>
            </a:r>
            <a:r>
              <a:rPr lang="fr-FR" dirty="0"/>
              <a:t>Autres informations</a:t>
            </a:r>
          </a:p>
          <a:p>
            <a:r>
              <a:rPr lang="fr-FR" dirty="0" smtClean="0"/>
              <a:t>12h30-12h45: Questions-réponses</a:t>
            </a:r>
          </a:p>
          <a:p>
            <a:r>
              <a:rPr lang="fr-FR" dirty="0" smtClean="0"/>
              <a:t>12h45-13h00: Conclusion</a:t>
            </a:r>
            <a:endParaRPr lang="fr-FR" dirty="0"/>
          </a:p>
        </p:txBody>
      </p:sp>
    </p:spTree>
    <p:extLst>
      <p:ext uri="{BB962C8B-B14F-4D97-AF65-F5344CB8AC3E}">
        <p14:creationId xmlns:p14="http://schemas.microsoft.com/office/powerpoint/2010/main" val="27437768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4600" y="254000"/>
            <a:ext cx="7772400" cy="1362075"/>
          </a:xfrm>
        </p:spPr>
        <p:txBody>
          <a:bodyPr/>
          <a:lstStyle/>
          <a:p>
            <a:pPr algn="ctr">
              <a:defRPr/>
            </a:pPr>
            <a:r>
              <a:rPr lang="fr-FR" u="sng" dirty="0" smtClean="0">
                <a:solidFill>
                  <a:srgbClr val="002060"/>
                </a:solidFill>
              </a:rPr>
              <a:t>DEFINITION ALTMOC</a:t>
            </a:r>
            <a:endParaRPr lang="fr-FR" u="sng" dirty="0">
              <a:solidFill>
                <a:srgbClr val="002060"/>
              </a:solidFill>
            </a:endParaRPr>
          </a:p>
        </p:txBody>
      </p:sp>
      <p:sp>
        <p:nvSpPr>
          <p:cNvPr id="12291" name="Espace réservé du texte 2"/>
          <p:cNvSpPr>
            <a:spLocks noGrp="1"/>
          </p:cNvSpPr>
          <p:nvPr>
            <p:ph type="body" idx="1"/>
          </p:nvPr>
        </p:nvSpPr>
        <p:spPr bwMode="auto">
          <a:xfrm>
            <a:off x="1244600" y="2968625"/>
            <a:ext cx="7772400" cy="1500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just"/>
            <a:r>
              <a:rPr lang="fr-FR" altLang="fr-FR" sz="2400" b="1" u="sng" dirty="0" smtClean="0">
                <a:solidFill>
                  <a:srgbClr val="002060"/>
                </a:solidFill>
                <a:ea typeface="ヒラギノ角ゴ Pro W3" pitchFamily="126" charset="-128"/>
              </a:rPr>
              <a:t>Un </a:t>
            </a:r>
            <a:r>
              <a:rPr lang="fr-FR" altLang="fr-FR" sz="2400" b="1" u="sng" dirty="0" err="1" smtClean="0">
                <a:solidFill>
                  <a:srgbClr val="002060"/>
                </a:solidFill>
                <a:ea typeface="ヒラギノ角ゴ Pro W3" pitchFamily="126" charset="-128"/>
              </a:rPr>
              <a:t>AltMOC</a:t>
            </a:r>
            <a:r>
              <a:rPr lang="fr-FR" altLang="fr-FR" sz="2400" b="1" u="sng" dirty="0" smtClean="0">
                <a:solidFill>
                  <a:srgbClr val="002060"/>
                </a:solidFill>
                <a:ea typeface="ヒラギノ角ゴ Pro W3" pitchFamily="126" charset="-128"/>
              </a:rPr>
              <a:t> est développé pour présenter</a:t>
            </a:r>
            <a:r>
              <a:rPr lang="fr-FR" altLang="fr-FR" sz="2400" b="1" dirty="0" smtClean="0">
                <a:solidFill>
                  <a:srgbClr val="002060"/>
                </a:solidFill>
                <a:ea typeface="ヒラギノ角ゴ Pro W3" pitchFamily="126" charset="-128"/>
              </a:rPr>
              <a:t>:</a:t>
            </a:r>
          </a:p>
          <a:p>
            <a:pPr algn="just"/>
            <a:r>
              <a:rPr lang="fr-FR" altLang="fr-FR" sz="2400" b="1" dirty="0" smtClean="0">
                <a:solidFill>
                  <a:srgbClr val="002060"/>
                </a:solidFill>
                <a:ea typeface="ヒラギノ角ゴ Pro W3" pitchFamily="126" charset="-128"/>
              </a:rPr>
              <a:t>- un moyen de conformité alternatif à un AMC existant ou</a:t>
            </a:r>
          </a:p>
          <a:p>
            <a:pPr algn="just"/>
            <a:r>
              <a:rPr lang="fr-FR" altLang="fr-FR" sz="2400" b="1" dirty="0" smtClean="0">
                <a:solidFill>
                  <a:srgbClr val="002060"/>
                </a:solidFill>
                <a:ea typeface="ヒラギノ角ゴ Pro W3" pitchFamily="126" charset="-128"/>
              </a:rPr>
              <a:t>- un moyen de conformité à une exigence pour laquelle aucun AMC n’a été défini (il s’agit alors d’un moyen de conformité alternatif qui s’apparente à un guide diffusé aux usagers ou à une procédure applicable par l’Autorité).</a:t>
            </a:r>
          </a:p>
        </p:txBody>
      </p:sp>
    </p:spTree>
    <p:extLst>
      <p:ext uri="{BB962C8B-B14F-4D97-AF65-F5344CB8AC3E}">
        <p14:creationId xmlns:p14="http://schemas.microsoft.com/office/powerpoint/2010/main" val="28534502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4600" y="254000"/>
            <a:ext cx="7772400" cy="1362075"/>
          </a:xfrm>
        </p:spPr>
        <p:txBody>
          <a:bodyPr/>
          <a:lstStyle/>
          <a:p>
            <a:pPr algn="ctr">
              <a:defRPr/>
            </a:pPr>
            <a:r>
              <a:rPr lang="fr-FR" u="sng" dirty="0" smtClean="0">
                <a:solidFill>
                  <a:srgbClr val="002060"/>
                </a:solidFill>
              </a:rPr>
              <a:t>MISE EN ŒUVRE D’UN ALTMOC (1/2)</a:t>
            </a:r>
            <a:endParaRPr lang="fr-FR" u="sng" dirty="0">
              <a:solidFill>
                <a:srgbClr val="002060"/>
              </a:solidFill>
            </a:endParaRPr>
          </a:p>
        </p:txBody>
      </p:sp>
      <p:sp>
        <p:nvSpPr>
          <p:cNvPr id="13315" name="Espace réservé du texte 2"/>
          <p:cNvSpPr>
            <a:spLocks noGrp="1"/>
          </p:cNvSpPr>
          <p:nvPr>
            <p:ph type="body" idx="1"/>
          </p:nvPr>
        </p:nvSpPr>
        <p:spPr bwMode="auto">
          <a:xfrm>
            <a:off x="1244600" y="3967163"/>
            <a:ext cx="7772400" cy="1500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r-FR" altLang="fr-FR" sz="2400" b="1" u="sng" smtClean="0">
                <a:solidFill>
                  <a:srgbClr val="002060"/>
                </a:solidFill>
                <a:ea typeface="ヒラギノ角ゴ Pro W3" pitchFamily="126" charset="-128"/>
              </a:rPr>
              <a:t>L’étude en vue de la mise en œuvre d’un AltMoc est de la responsabilité de la DSAC, qui s’assure en particulier que </a:t>
            </a:r>
            <a:r>
              <a:rPr lang="fr-FR" altLang="fr-FR" sz="2400" b="1" smtClean="0">
                <a:solidFill>
                  <a:srgbClr val="002060"/>
                </a:solidFill>
                <a:ea typeface="ヒラギノ角ゴ Pro W3" pitchFamily="126" charset="-128"/>
              </a:rPr>
              <a:t>:</a:t>
            </a:r>
          </a:p>
          <a:p>
            <a:r>
              <a:rPr lang="fr-FR" altLang="fr-FR" sz="2400" b="1" smtClean="0">
                <a:solidFill>
                  <a:srgbClr val="002060"/>
                </a:solidFill>
                <a:ea typeface="ヒラギノ角ゴ Pro W3" pitchFamily="126" charset="-128"/>
              </a:rPr>
              <a:t>- l’AltMoc proposé ne contredit pas le règlement,</a:t>
            </a:r>
          </a:p>
          <a:p>
            <a:r>
              <a:rPr lang="fr-FR" altLang="fr-FR" sz="2400" b="1" smtClean="0">
                <a:solidFill>
                  <a:srgbClr val="002060"/>
                </a:solidFill>
                <a:ea typeface="ヒラギノ角ゴ Pro W3" pitchFamily="126" charset="-128"/>
              </a:rPr>
              <a:t>- l’AltMoc permet de répondre à l’objectif global de sécurité du règlement,</a:t>
            </a:r>
          </a:p>
          <a:p>
            <a:r>
              <a:rPr lang="fr-FR" altLang="fr-FR" sz="2400" b="1" smtClean="0">
                <a:solidFill>
                  <a:srgbClr val="002060"/>
                </a:solidFill>
                <a:ea typeface="ヒラギノ角ゴ Pro W3" pitchFamily="126" charset="-128"/>
              </a:rPr>
              <a:t>- l’AltMoc permet de satisfaire les objectifs de sécurité de l’AMC existant (le cas échéant),</a:t>
            </a:r>
          </a:p>
          <a:p>
            <a:r>
              <a:rPr lang="fr-FR" altLang="fr-FR" sz="2400" b="1" smtClean="0">
                <a:solidFill>
                  <a:srgbClr val="002060"/>
                </a:solidFill>
                <a:ea typeface="ヒラギノ角ゴ Pro W3" pitchFamily="126" charset="-128"/>
              </a:rPr>
              <a:t>- La DSAC s’assure que l’AltMoc est bien en ligne avec les éventuelles évolutions règlementaires en cours d’élaboration et dont elle a connaissance.</a:t>
            </a:r>
          </a:p>
        </p:txBody>
      </p:sp>
    </p:spTree>
    <p:extLst>
      <p:ext uri="{BB962C8B-B14F-4D97-AF65-F5344CB8AC3E}">
        <p14:creationId xmlns:p14="http://schemas.microsoft.com/office/powerpoint/2010/main" val="4101909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4600" y="254000"/>
            <a:ext cx="7772400" cy="1362075"/>
          </a:xfrm>
        </p:spPr>
        <p:txBody>
          <a:bodyPr/>
          <a:lstStyle/>
          <a:p>
            <a:pPr algn="ctr">
              <a:defRPr/>
            </a:pPr>
            <a:r>
              <a:rPr lang="fr-FR" u="sng" dirty="0">
                <a:solidFill>
                  <a:srgbClr val="002060"/>
                </a:solidFill>
              </a:rPr>
              <a:t>MISE EN ŒUVRE D’UN ALTMOC </a:t>
            </a:r>
            <a:r>
              <a:rPr lang="fr-FR" u="sng" dirty="0" smtClean="0">
                <a:solidFill>
                  <a:srgbClr val="002060"/>
                </a:solidFill>
              </a:rPr>
              <a:t>(2/2</a:t>
            </a:r>
            <a:r>
              <a:rPr lang="fr-FR" u="sng" dirty="0">
                <a:solidFill>
                  <a:srgbClr val="002060"/>
                </a:solidFill>
              </a:rPr>
              <a:t>)</a:t>
            </a:r>
            <a:endParaRPr lang="fr-FR" dirty="0"/>
          </a:p>
        </p:txBody>
      </p:sp>
      <p:sp>
        <p:nvSpPr>
          <p:cNvPr id="14339" name="Espace réservé du texte 2"/>
          <p:cNvSpPr>
            <a:spLocks noGrp="1"/>
          </p:cNvSpPr>
          <p:nvPr>
            <p:ph type="body" idx="1"/>
          </p:nvPr>
        </p:nvSpPr>
        <p:spPr bwMode="auto">
          <a:xfrm>
            <a:off x="1371600" y="4475163"/>
            <a:ext cx="7772400" cy="1500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just"/>
            <a:r>
              <a:rPr lang="fr-FR" altLang="fr-FR" sz="2400" b="1" smtClean="0">
                <a:solidFill>
                  <a:srgbClr val="002060"/>
                </a:solidFill>
                <a:ea typeface="ヒラギノ角ゴ Pro W3" pitchFamily="126" charset="-128"/>
              </a:rPr>
              <a:t>Pour un AltMoc présenté par un opérateur, la DSAC peut également être amenée à compléter son étude par un audit.</a:t>
            </a:r>
          </a:p>
          <a:p>
            <a:pPr algn="just"/>
            <a:endParaRPr lang="fr-FR" altLang="fr-FR" sz="1600" b="1" smtClean="0">
              <a:solidFill>
                <a:srgbClr val="002060"/>
              </a:solidFill>
              <a:ea typeface="ヒラギノ角ゴ Pro W3" pitchFamily="126" charset="-128"/>
            </a:endParaRPr>
          </a:p>
          <a:p>
            <a:pPr algn="just"/>
            <a:r>
              <a:rPr lang="fr-FR" altLang="fr-FR" sz="2400" b="1" smtClean="0">
                <a:solidFill>
                  <a:srgbClr val="002060"/>
                </a:solidFill>
                <a:ea typeface="ヒラギノ角ゴ Pro W3" pitchFamily="126" charset="-128"/>
              </a:rPr>
              <a:t>L’AltMoc est applicable dès que la DSAC le notifie à l’opérateur concerné, ou à l’ensemble des opérateurs dans le cas d’un AltMoc développé par l’Autorité.</a:t>
            </a:r>
          </a:p>
          <a:p>
            <a:pPr algn="just"/>
            <a:endParaRPr lang="fr-FR" altLang="fr-FR" sz="1600" b="1" smtClean="0">
              <a:solidFill>
                <a:srgbClr val="002060"/>
              </a:solidFill>
              <a:ea typeface="ヒラギノ角ゴ Pro W3" pitchFamily="126" charset="-128"/>
            </a:endParaRPr>
          </a:p>
          <a:p>
            <a:pPr algn="just"/>
            <a:r>
              <a:rPr lang="fr-FR" altLang="fr-FR" sz="2400" b="1" smtClean="0">
                <a:solidFill>
                  <a:srgbClr val="002060"/>
                </a:solidFill>
                <a:ea typeface="ヒラギノ角ゴ Pro W3" pitchFamily="126" charset="-128"/>
              </a:rPr>
              <a:t>Conformément à l’ARA.GEN.120 chaque AltMoc est envoyé à l’EASA qui est susceptible de l’évaluer. Le résultat de cette évaluation est un des facteurs qui peut conduire la DSAC à revenir sur la permission de mise en œuvre qu’elle a précédemment accordée aux opérateurs</a:t>
            </a:r>
            <a:r>
              <a:rPr lang="fr-FR" altLang="fr-FR" b="1" smtClean="0">
                <a:solidFill>
                  <a:srgbClr val="002060"/>
                </a:solidFill>
                <a:ea typeface="ヒラギノ角ゴ Pro W3" pitchFamily="126" charset="-128"/>
              </a:rPr>
              <a:t>.</a:t>
            </a:r>
          </a:p>
        </p:txBody>
      </p:sp>
    </p:spTree>
    <p:extLst>
      <p:ext uri="{BB962C8B-B14F-4D97-AF65-F5344CB8AC3E}">
        <p14:creationId xmlns:p14="http://schemas.microsoft.com/office/powerpoint/2010/main" val="40672494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4600" y="254000"/>
            <a:ext cx="7772400" cy="1362075"/>
          </a:xfrm>
        </p:spPr>
        <p:txBody>
          <a:bodyPr/>
          <a:lstStyle/>
          <a:p>
            <a:pPr algn="ctr">
              <a:defRPr/>
            </a:pPr>
            <a:r>
              <a:rPr lang="fr-FR" dirty="0" err="1">
                <a:solidFill>
                  <a:srgbClr val="002060"/>
                </a:solidFill>
              </a:rPr>
              <a:t>ALTMOC</a:t>
            </a:r>
            <a:r>
              <a:rPr lang="fr-FR" sz="2800" dirty="0" err="1">
                <a:solidFill>
                  <a:srgbClr val="002060"/>
                </a:solidFill>
              </a:rPr>
              <a:t>s</a:t>
            </a:r>
            <a:r>
              <a:rPr lang="fr-FR" dirty="0">
                <a:solidFill>
                  <a:srgbClr val="002060"/>
                </a:solidFill>
              </a:rPr>
              <a:t> DSAC REGLEMENT AIRCREW </a:t>
            </a:r>
            <a:r>
              <a:rPr lang="fr-FR" dirty="0" smtClean="0">
                <a:solidFill>
                  <a:srgbClr val="002060"/>
                </a:solidFill>
              </a:rPr>
              <a:t>(1/6</a:t>
            </a:r>
            <a:r>
              <a:rPr lang="fr-FR" dirty="0">
                <a:solidFill>
                  <a:srgbClr val="002060"/>
                </a:solidFill>
              </a:rPr>
              <a:t>)</a:t>
            </a:r>
            <a:endParaRPr lang="fr-FR" dirty="0"/>
          </a:p>
        </p:txBody>
      </p:sp>
      <p:sp>
        <p:nvSpPr>
          <p:cNvPr id="3" name="Espace réservé du texte 2"/>
          <p:cNvSpPr>
            <a:spLocks noGrp="1"/>
          </p:cNvSpPr>
          <p:nvPr>
            <p:ph type="body" idx="1"/>
          </p:nvPr>
        </p:nvSpPr>
        <p:spPr>
          <a:xfrm>
            <a:off x="1169988" y="3892550"/>
            <a:ext cx="7772400" cy="1500188"/>
          </a:xfrm>
        </p:spPr>
        <p:txBody>
          <a:bodyPr/>
          <a:lstStyle/>
          <a:p>
            <a:pPr>
              <a:defRPr/>
            </a:pPr>
            <a:r>
              <a:rPr lang="fr-FR" b="1" dirty="0">
                <a:solidFill>
                  <a:srgbClr val="002060"/>
                </a:solidFill>
              </a:rPr>
              <a:t>AMC1 FCL.930.TRI TRI </a:t>
            </a:r>
            <a:r>
              <a:rPr lang="fr-FR" b="1" dirty="0" smtClean="0">
                <a:solidFill>
                  <a:srgbClr val="002060"/>
                </a:solidFill>
              </a:rPr>
              <a:t>– TRI training </a:t>
            </a:r>
            <a:r>
              <a:rPr lang="fr-FR" b="1" dirty="0">
                <a:solidFill>
                  <a:srgbClr val="002060"/>
                </a:solidFill>
              </a:rPr>
              <a:t>course </a:t>
            </a:r>
            <a:r>
              <a:rPr lang="fr-FR" b="1" dirty="0" err="1" smtClean="0">
                <a:solidFill>
                  <a:srgbClr val="002060"/>
                </a:solidFill>
              </a:rPr>
              <a:t>aeroplane</a:t>
            </a:r>
            <a:r>
              <a:rPr lang="fr-FR" b="1" dirty="0" smtClean="0">
                <a:solidFill>
                  <a:srgbClr val="002060"/>
                </a:solidFill>
              </a:rPr>
              <a:t> </a:t>
            </a:r>
            <a:endParaRPr lang="fr-FR" dirty="0">
              <a:solidFill>
                <a:srgbClr val="002060"/>
              </a:solidFill>
            </a:endParaRPr>
          </a:p>
          <a:p>
            <a:pPr>
              <a:defRPr/>
            </a:pPr>
            <a:r>
              <a:rPr lang="fr-FR" dirty="0">
                <a:solidFill>
                  <a:srgbClr val="002060"/>
                </a:solidFill>
              </a:rPr>
              <a:t>Référence DGAC (Référence réponse AESA) : aucune</a:t>
            </a:r>
            <a:br>
              <a:rPr lang="fr-FR" dirty="0">
                <a:solidFill>
                  <a:srgbClr val="002060"/>
                </a:solidFill>
              </a:rPr>
            </a:br>
            <a:r>
              <a:rPr lang="fr-FR" dirty="0">
                <a:solidFill>
                  <a:srgbClr val="002060"/>
                </a:solidFill>
              </a:rPr>
              <a:t>Paragraphe AIRCREW concerné : Reg.1178/2011 FCL.930.TRI - TRI Training </a:t>
            </a:r>
            <a:r>
              <a:rPr lang="fr-FR" dirty="0" smtClean="0">
                <a:solidFill>
                  <a:srgbClr val="002060"/>
                </a:solidFill>
              </a:rPr>
              <a:t>course</a:t>
            </a:r>
          </a:p>
          <a:p>
            <a:pPr>
              <a:defRPr/>
            </a:pPr>
            <a:r>
              <a:rPr lang="fr-FR" i="1" dirty="0" smtClean="0">
                <a:solidFill>
                  <a:srgbClr val="002060"/>
                </a:solidFill>
              </a:rPr>
              <a:t>Détail du contenu des formations TRI en fonction des privilèges recherchés</a:t>
            </a:r>
            <a:endParaRPr lang="fr-FR" i="1" dirty="0">
              <a:solidFill>
                <a:srgbClr val="002060"/>
              </a:solidFill>
            </a:endParaRPr>
          </a:p>
          <a:p>
            <a:pPr>
              <a:defRPr/>
            </a:pPr>
            <a:endParaRPr lang="fr-FR" dirty="0" smtClean="0"/>
          </a:p>
          <a:p>
            <a:pPr>
              <a:defRPr/>
            </a:pPr>
            <a:r>
              <a:rPr lang="fr-FR" b="1" dirty="0">
                <a:solidFill>
                  <a:srgbClr val="002060"/>
                </a:solidFill>
              </a:rPr>
              <a:t>AMC1 FCL.905.TRI (§b) - </a:t>
            </a:r>
            <a:r>
              <a:rPr lang="fr-FR" b="1" dirty="0" err="1">
                <a:solidFill>
                  <a:srgbClr val="002060"/>
                </a:solidFill>
              </a:rPr>
              <a:t>Privileges</a:t>
            </a:r>
            <a:r>
              <a:rPr lang="fr-FR" b="1" dirty="0">
                <a:solidFill>
                  <a:srgbClr val="002060"/>
                </a:solidFill>
              </a:rPr>
              <a:t> and conditions</a:t>
            </a:r>
            <a:endParaRPr lang="fr-FR" dirty="0">
              <a:solidFill>
                <a:srgbClr val="002060"/>
              </a:solidFill>
            </a:endParaRPr>
          </a:p>
          <a:p>
            <a:pPr>
              <a:defRPr/>
            </a:pPr>
            <a:r>
              <a:rPr lang="fr-FR" dirty="0">
                <a:solidFill>
                  <a:srgbClr val="002060"/>
                </a:solidFill>
              </a:rPr>
              <a:t>Référence DGAC (Référence réponse AESA) : (Réf. AESA 2013-00005)</a:t>
            </a:r>
            <a:br>
              <a:rPr lang="fr-FR" dirty="0">
                <a:solidFill>
                  <a:srgbClr val="002060"/>
                </a:solidFill>
              </a:rPr>
            </a:br>
            <a:r>
              <a:rPr lang="fr-FR" dirty="0">
                <a:solidFill>
                  <a:srgbClr val="002060"/>
                </a:solidFill>
              </a:rPr>
              <a:t>Paragraphe AIRCREW concerné : Reg.1178/2011 FCL.905.TRI (b) Type Rating </a:t>
            </a:r>
            <a:r>
              <a:rPr lang="fr-FR" dirty="0" err="1">
                <a:solidFill>
                  <a:srgbClr val="002060"/>
                </a:solidFill>
              </a:rPr>
              <a:t>Instructor</a:t>
            </a:r>
            <a:endParaRPr lang="fr-FR" dirty="0">
              <a:solidFill>
                <a:srgbClr val="002060"/>
              </a:solidFill>
            </a:endParaRPr>
          </a:p>
          <a:p>
            <a:pPr>
              <a:defRPr/>
            </a:pPr>
            <a:r>
              <a:rPr lang="fr-FR" i="1" dirty="0" smtClean="0">
                <a:solidFill>
                  <a:srgbClr val="002060"/>
                </a:solidFill>
              </a:rPr>
              <a:t>Un TRI peut acter dans de la formation TRI dès lors qu’il a effectué 50 heures de formation en tant que TRI dans un avion ou </a:t>
            </a:r>
            <a:r>
              <a:rPr lang="fr-FR" i="1" dirty="0" err="1" smtClean="0">
                <a:solidFill>
                  <a:srgbClr val="002060"/>
                </a:solidFill>
              </a:rPr>
              <a:t>ubn</a:t>
            </a:r>
            <a:r>
              <a:rPr lang="fr-FR" i="1" dirty="0" smtClean="0">
                <a:solidFill>
                  <a:srgbClr val="002060"/>
                </a:solidFill>
              </a:rPr>
              <a:t> FSTD.</a:t>
            </a:r>
            <a:endParaRPr lang="fr-FR" i="1" dirty="0">
              <a:solidFill>
                <a:srgbClr val="002060"/>
              </a:solidFill>
            </a:endParaRPr>
          </a:p>
        </p:txBody>
      </p:sp>
    </p:spTree>
    <p:extLst>
      <p:ext uri="{BB962C8B-B14F-4D97-AF65-F5344CB8AC3E}">
        <p14:creationId xmlns:p14="http://schemas.microsoft.com/office/powerpoint/2010/main" val="13261958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4600" y="254000"/>
            <a:ext cx="7772400" cy="1362075"/>
          </a:xfrm>
        </p:spPr>
        <p:txBody>
          <a:bodyPr/>
          <a:lstStyle/>
          <a:p>
            <a:pPr algn="ctr">
              <a:defRPr/>
            </a:pPr>
            <a:r>
              <a:rPr lang="fr-FR" dirty="0" err="1">
                <a:solidFill>
                  <a:srgbClr val="002060"/>
                </a:solidFill>
              </a:rPr>
              <a:t>ALTMOC</a:t>
            </a:r>
            <a:r>
              <a:rPr lang="fr-FR" sz="2800" dirty="0" err="1">
                <a:solidFill>
                  <a:srgbClr val="002060"/>
                </a:solidFill>
              </a:rPr>
              <a:t>s</a:t>
            </a:r>
            <a:r>
              <a:rPr lang="fr-FR" dirty="0">
                <a:solidFill>
                  <a:srgbClr val="002060"/>
                </a:solidFill>
              </a:rPr>
              <a:t> DSAC REGLEMENT AIRCREW </a:t>
            </a:r>
            <a:r>
              <a:rPr lang="fr-FR" dirty="0" smtClean="0">
                <a:solidFill>
                  <a:srgbClr val="002060"/>
                </a:solidFill>
              </a:rPr>
              <a:t>(2/6</a:t>
            </a:r>
            <a:r>
              <a:rPr lang="fr-FR" dirty="0">
                <a:solidFill>
                  <a:srgbClr val="002060"/>
                </a:solidFill>
              </a:rPr>
              <a:t>)</a:t>
            </a:r>
            <a:endParaRPr lang="fr-FR" dirty="0"/>
          </a:p>
        </p:txBody>
      </p:sp>
      <p:sp>
        <p:nvSpPr>
          <p:cNvPr id="3" name="Espace réservé du texte 2"/>
          <p:cNvSpPr>
            <a:spLocks noGrp="1"/>
          </p:cNvSpPr>
          <p:nvPr>
            <p:ph type="body" idx="1"/>
          </p:nvPr>
        </p:nvSpPr>
        <p:spPr>
          <a:xfrm>
            <a:off x="1244600" y="3935413"/>
            <a:ext cx="7772400" cy="1500187"/>
          </a:xfrm>
        </p:spPr>
        <p:txBody>
          <a:bodyPr/>
          <a:lstStyle/>
          <a:p>
            <a:pPr>
              <a:defRPr/>
            </a:pPr>
            <a:r>
              <a:rPr lang="fr-FR" b="1" dirty="0">
                <a:solidFill>
                  <a:srgbClr val="002060"/>
                </a:solidFill>
              </a:rPr>
              <a:t>AMC1 FCL.910.TRI (§a) - </a:t>
            </a:r>
            <a:r>
              <a:rPr lang="fr-FR" b="1" dirty="0" err="1">
                <a:solidFill>
                  <a:srgbClr val="002060"/>
                </a:solidFill>
              </a:rPr>
              <a:t>Restricted</a:t>
            </a:r>
            <a:r>
              <a:rPr lang="fr-FR" b="1" dirty="0">
                <a:solidFill>
                  <a:srgbClr val="002060"/>
                </a:solidFill>
              </a:rPr>
              <a:t> </a:t>
            </a:r>
            <a:r>
              <a:rPr lang="fr-FR" b="1" dirty="0" err="1">
                <a:solidFill>
                  <a:srgbClr val="002060"/>
                </a:solidFill>
              </a:rPr>
              <a:t>privileges</a:t>
            </a:r>
            <a:endParaRPr lang="fr-FR" b="1" dirty="0">
              <a:solidFill>
                <a:srgbClr val="002060"/>
              </a:solidFill>
            </a:endParaRPr>
          </a:p>
          <a:p>
            <a:pPr>
              <a:defRPr/>
            </a:pPr>
            <a:r>
              <a:rPr lang="fr-FR" dirty="0">
                <a:solidFill>
                  <a:srgbClr val="002060"/>
                </a:solidFill>
              </a:rPr>
              <a:t>Référence DGAC (Référence réponse AESA) : aucune</a:t>
            </a:r>
            <a:br>
              <a:rPr lang="fr-FR" dirty="0">
                <a:solidFill>
                  <a:srgbClr val="002060"/>
                </a:solidFill>
              </a:rPr>
            </a:br>
            <a:r>
              <a:rPr lang="fr-FR" dirty="0">
                <a:solidFill>
                  <a:srgbClr val="002060"/>
                </a:solidFill>
              </a:rPr>
              <a:t>Paragraphe AIRCREW concerné : Reg.1178/2011 FCL.910.TRI (a) Type Rating </a:t>
            </a:r>
            <a:r>
              <a:rPr lang="fr-FR" dirty="0" err="1" smtClean="0">
                <a:solidFill>
                  <a:srgbClr val="002060"/>
                </a:solidFill>
              </a:rPr>
              <a:t>Instructor</a:t>
            </a:r>
            <a:endParaRPr lang="fr-FR" dirty="0" smtClean="0">
              <a:solidFill>
                <a:srgbClr val="002060"/>
              </a:solidFill>
            </a:endParaRPr>
          </a:p>
          <a:p>
            <a:pPr>
              <a:defRPr/>
            </a:pPr>
            <a:r>
              <a:rPr lang="fr-FR" i="1" dirty="0" smtClean="0">
                <a:solidFill>
                  <a:srgbClr val="002060"/>
                </a:solidFill>
              </a:rPr>
              <a:t>Formation additionnelle LIFUS</a:t>
            </a:r>
            <a:endParaRPr lang="fr-FR" i="1" dirty="0">
              <a:solidFill>
                <a:srgbClr val="002060"/>
              </a:solidFill>
            </a:endParaRPr>
          </a:p>
          <a:p>
            <a:pPr>
              <a:defRPr/>
            </a:pPr>
            <a:endParaRPr lang="fr-FR" dirty="0" smtClean="0">
              <a:solidFill>
                <a:srgbClr val="002060"/>
              </a:solidFill>
            </a:endParaRPr>
          </a:p>
          <a:p>
            <a:pPr>
              <a:defRPr/>
            </a:pPr>
            <a:r>
              <a:rPr lang="fr-FR" b="1" dirty="0">
                <a:solidFill>
                  <a:srgbClr val="002060"/>
                </a:solidFill>
              </a:rPr>
              <a:t>AMC1 FCL.935.TRI - </a:t>
            </a:r>
            <a:r>
              <a:rPr lang="fr-FR" b="1" dirty="0" err="1">
                <a:solidFill>
                  <a:srgbClr val="002060"/>
                </a:solidFill>
              </a:rPr>
              <a:t>Assessment</a:t>
            </a:r>
            <a:r>
              <a:rPr lang="fr-FR" b="1" dirty="0">
                <a:solidFill>
                  <a:srgbClr val="002060"/>
                </a:solidFill>
              </a:rPr>
              <a:t> of </a:t>
            </a:r>
            <a:r>
              <a:rPr lang="fr-FR" b="1" dirty="0" err="1">
                <a:solidFill>
                  <a:srgbClr val="002060"/>
                </a:solidFill>
              </a:rPr>
              <a:t>competence</a:t>
            </a:r>
            <a:endParaRPr lang="fr-FR" b="1" dirty="0">
              <a:solidFill>
                <a:srgbClr val="002060"/>
              </a:solidFill>
            </a:endParaRPr>
          </a:p>
          <a:p>
            <a:pPr>
              <a:defRPr/>
            </a:pPr>
            <a:r>
              <a:rPr lang="fr-FR" dirty="0">
                <a:solidFill>
                  <a:srgbClr val="002060"/>
                </a:solidFill>
              </a:rPr>
              <a:t>Référence DGAC (Référence réponse AESA) : (Réf. AESA 2013-00007)</a:t>
            </a:r>
            <a:br>
              <a:rPr lang="fr-FR" dirty="0">
                <a:solidFill>
                  <a:srgbClr val="002060"/>
                </a:solidFill>
              </a:rPr>
            </a:br>
            <a:r>
              <a:rPr lang="fr-FR" dirty="0">
                <a:solidFill>
                  <a:srgbClr val="002060"/>
                </a:solidFill>
              </a:rPr>
              <a:t>Paragraphe AIRCREW concerné : Reg.1178/2011 FCL.935 Type Rating </a:t>
            </a:r>
            <a:r>
              <a:rPr lang="fr-FR" dirty="0" err="1" smtClean="0">
                <a:solidFill>
                  <a:srgbClr val="002060"/>
                </a:solidFill>
              </a:rPr>
              <a:t>Instructor</a:t>
            </a:r>
            <a:endParaRPr lang="fr-FR" dirty="0" smtClean="0">
              <a:solidFill>
                <a:srgbClr val="002060"/>
              </a:solidFill>
            </a:endParaRPr>
          </a:p>
          <a:p>
            <a:pPr>
              <a:defRPr/>
            </a:pPr>
            <a:r>
              <a:rPr lang="fr-FR" i="1" dirty="0" smtClean="0">
                <a:solidFill>
                  <a:srgbClr val="002060"/>
                </a:solidFill>
              </a:rPr>
              <a:t>Contenu de l’AoC conduit par un TRE(A) dans un FFS ou bien dans un avion</a:t>
            </a:r>
            <a:endParaRPr lang="fr-FR" i="1" dirty="0"/>
          </a:p>
        </p:txBody>
      </p:sp>
    </p:spTree>
    <p:extLst>
      <p:ext uri="{BB962C8B-B14F-4D97-AF65-F5344CB8AC3E}">
        <p14:creationId xmlns:p14="http://schemas.microsoft.com/office/powerpoint/2010/main" val="34556169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4600" y="254000"/>
            <a:ext cx="7772400" cy="1362075"/>
          </a:xfrm>
        </p:spPr>
        <p:txBody>
          <a:bodyPr/>
          <a:lstStyle/>
          <a:p>
            <a:pPr>
              <a:defRPr/>
            </a:pPr>
            <a:r>
              <a:rPr lang="fr-FR" dirty="0" err="1">
                <a:solidFill>
                  <a:srgbClr val="002060"/>
                </a:solidFill>
              </a:rPr>
              <a:t>ALTMOC</a:t>
            </a:r>
            <a:r>
              <a:rPr lang="fr-FR" sz="2800" dirty="0" err="1">
                <a:solidFill>
                  <a:srgbClr val="002060"/>
                </a:solidFill>
              </a:rPr>
              <a:t>s</a:t>
            </a:r>
            <a:r>
              <a:rPr lang="fr-FR" dirty="0">
                <a:solidFill>
                  <a:srgbClr val="002060"/>
                </a:solidFill>
              </a:rPr>
              <a:t> DSAC REGLEMENT AIRCREW </a:t>
            </a:r>
            <a:r>
              <a:rPr lang="fr-FR" dirty="0" smtClean="0">
                <a:solidFill>
                  <a:srgbClr val="002060"/>
                </a:solidFill>
              </a:rPr>
              <a:t>(3/6)</a:t>
            </a:r>
            <a:endParaRPr lang="fr-FR" dirty="0"/>
          </a:p>
        </p:txBody>
      </p:sp>
      <p:sp>
        <p:nvSpPr>
          <p:cNvPr id="3" name="Espace réservé du texte 2"/>
          <p:cNvSpPr>
            <a:spLocks noGrp="1"/>
          </p:cNvSpPr>
          <p:nvPr>
            <p:ph type="body" idx="1"/>
          </p:nvPr>
        </p:nvSpPr>
        <p:spPr>
          <a:xfrm>
            <a:off x="1244600" y="4083050"/>
            <a:ext cx="7772400" cy="1500188"/>
          </a:xfrm>
        </p:spPr>
        <p:txBody>
          <a:bodyPr/>
          <a:lstStyle/>
          <a:p>
            <a:pPr>
              <a:defRPr/>
            </a:pPr>
            <a:r>
              <a:rPr lang="fr-FR" b="1" dirty="0">
                <a:solidFill>
                  <a:srgbClr val="002060"/>
                </a:solidFill>
              </a:rPr>
              <a:t>AMC1 FCL.735.A (a) (2) - Alternative AMC </a:t>
            </a:r>
            <a:r>
              <a:rPr lang="fr-FR" b="1" dirty="0" err="1">
                <a:solidFill>
                  <a:srgbClr val="002060"/>
                </a:solidFill>
              </a:rPr>
              <a:t>proposed</a:t>
            </a:r>
            <a:r>
              <a:rPr lang="fr-FR" b="1" dirty="0">
                <a:solidFill>
                  <a:srgbClr val="002060"/>
                </a:solidFill>
              </a:rPr>
              <a:t> by ATR Training Center </a:t>
            </a:r>
            <a:r>
              <a:rPr lang="fr-FR" b="1" dirty="0" err="1">
                <a:solidFill>
                  <a:srgbClr val="002060"/>
                </a:solidFill>
              </a:rPr>
              <a:t>regarding</a:t>
            </a:r>
            <a:r>
              <a:rPr lang="fr-FR" b="1" dirty="0">
                <a:solidFill>
                  <a:srgbClr val="002060"/>
                </a:solidFill>
              </a:rPr>
              <a:t> use of « FFT X » FSTD new AMC2 FCL 735 A (a) 2)(AMC particulier à un exploitant donc non publié sur le site)</a:t>
            </a:r>
            <a:endParaRPr lang="fr-FR" dirty="0">
              <a:solidFill>
                <a:srgbClr val="002060"/>
              </a:solidFill>
            </a:endParaRPr>
          </a:p>
          <a:p>
            <a:pPr>
              <a:defRPr/>
            </a:pPr>
            <a:r>
              <a:rPr lang="fr-FR" b="1" dirty="0">
                <a:solidFill>
                  <a:srgbClr val="002060"/>
                </a:solidFill>
              </a:rPr>
              <a:t>Référence DGAC (Référence réponse AESA) : (Réf. AESA 2013-00009)</a:t>
            </a:r>
            <a:r>
              <a:rPr lang="fr-FR" dirty="0">
                <a:solidFill>
                  <a:srgbClr val="002060"/>
                </a:solidFill>
              </a:rPr>
              <a:t/>
            </a:r>
            <a:br>
              <a:rPr lang="fr-FR" dirty="0">
                <a:solidFill>
                  <a:srgbClr val="002060"/>
                </a:solidFill>
              </a:rPr>
            </a:br>
            <a:r>
              <a:rPr lang="fr-FR" dirty="0">
                <a:solidFill>
                  <a:srgbClr val="002060"/>
                </a:solidFill>
              </a:rPr>
              <a:t>Paragraphe AIRCREW concerné : Reg.1178/2011 FCL.735.A (a) (2) Training organisation - FSTD</a:t>
            </a:r>
          </a:p>
          <a:p>
            <a:pPr>
              <a:defRPr/>
            </a:pPr>
            <a:r>
              <a:rPr lang="fr-FR" b="1" dirty="0">
                <a:solidFill>
                  <a:srgbClr val="002060"/>
                </a:solidFill>
              </a:rPr>
              <a:t>AMC1 FCL.910.TRI (b) (2) Notification of an alternative AMC to FCL 910 TRI (b) (2) </a:t>
            </a:r>
            <a:r>
              <a:rPr lang="fr-FR" b="1" dirty="0" err="1">
                <a:solidFill>
                  <a:srgbClr val="002060"/>
                </a:solidFill>
              </a:rPr>
              <a:t>proposed</a:t>
            </a:r>
            <a:r>
              <a:rPr lang="fr-FR" b="1" dirty="0">
                <a:solidFill>
                  <a:srgbClr val="002060"/>
                </a:solidFill>
              </a:rPr>
              <a:t> by ATO « Dassault Falcon Aviation » (AMC particulier à un exploitant donc non publié sur le site)</a:t>
            </a:r>
            <a:endParaRPr lang="fr-FR" dirty="0">
              <a:solidFill>
                <a:srgbClr val="002060"/>
              </a:solidFill>
            </a:endParaRPr>
          </a:p>
          <a:p>
            <a:pPr>
              <a:defRPr/>
            </a:pPr>
            <a:r>
              <a:rPr lang="fr-FR" dirty="0">
                <a:solidFill>
                  <a:srgbClr val="002060"/>
                </a:solidFill>
              </a:rPr>
              <a:t>Référence DGAC (Référence réponse AESA) : (Réf. AESA 2013-00010)</a:t>
            </a:r>
            <a:br>
              <a:rPr lang="fr-FR" dirty="0">
                <a:solidFill>
                  <a:srgbClr val="002060"/>
                </a:solidFill>
              </a:rPr>
            </a:br>
            <a:r>
              <a:rPr lang="fr-FR" dirty="0">
                <a:solidFill>
                  <a:srgbClr val="002060"/>
                </a:solidFill>
              </a:rPr>
              <a:t>Paragraphe AIRCREW concerné : Reg.1178/2011 FCL.910.TRI (b) (2) TRI Training </a:t>
            </a:r>
            <a:r>
              <a:rPr lang="fr-FR" dirty="0" err="1" smtClean="0">
                <a:solidFill>
                  <a:srgbClr val="002060"/>
                </a:solidFill>
              </a:rPr>
              <a:t>hours</a:t>
            </a:r>
            <a:endParaRPr lang="fr-FR" dirty="0"/>
          </a:p>
        </p:txBody>
      </p:sp>
    </p:spTree>
    <p:extLst>
      <p:ext uri="{BB962C8B-B14F-4D97-AF65-F5344CB8AC3E}">
        <p14:creationId xmlns:p14="http://schemas.microsoft.com/office/powerpoint/2010/main" val="14780940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4600" y="254000"/>
            <a:ext cx="7772400" cy="1362075"/>
          </a:xfrm>
        </p:spPr>
        <p:txBody>
          <a:bodyPr/>
          <a:lstStyle/>
          <a:p>
            <a:pPr>
              <a:defRPr/>
            </a:pPr>
            <a:r>
              <a:rPr lang="fr-FR" dirty="0" err="1">
                <a:solidFill>
                  <a:srgbClr val="002060"/>
                </a:solidFill>
              </a:rPr>
              <a:t>ALTMOC</a:t>
            </a:r>
            <a:r>
              <a:rPr lang="fr-FR" sz="2800" dirty="0" err="1">
                <a:solidFill>
                  <a:srgbClr val="002060"/>
                </a:solidFill>
              </a:rPr>
              <a:t>s</a:t>
            </a:r>
            <a:r>
              <a:rPr lang="fr-FR" dirty="0">
                <a:solidFill>
                  <a:srgbClr val="002060"/>
                </a:solidFill>
              </a:rPr>
              <a:t> DSAC REGLEMENT AIRCREW </a:t>
            </a:r>
            <a:r>
              <a:rPr lang="fr-FR" dirty="0" smtClean="0">
                <a:solidFill>
                  <a:srgbClr val="002060"/>
                </a:solidFill>
              </a:rPr>
              <a:t>(4/6)</a:t>
            </a:r>
            <a:endParaRPr lang="fr-FR" dirty="0"/>
          </a:p>
        </p:txBody>
      </p:sp>
      <p:sp>
        <p:nvSpPr>
          <p:cNvPr id="3" name="Espace réservé du texte 2"/>
          <p:cNvSpPr>
            <a:spLocks noGrp="1"/>
          </p:cNvSpPr>
          <p:nvPr>
            <p:ph type="body" idx="1"/>
          </p:nvPr>
        </p:nvSpPr>
        <p:spPr>
          <a:xfrm>
            <a:off x="1244600" y="3992563"/>
            <a:ext cx="7772400" cy="1500187"/>
          </a:xfrm>
        </p:spPr>
        <p:txBody>
          <a:bodyPr/>
          <a:lstStyle/>
          <a:p>
            <a:pPr>
              <a:defRPr/>
            </a:pPr>
            <a:r>
              <a:rPr lang="fr-FR" b="1" dirty="0">
                <a:solidFill>
                  <a:srgbClr val="002060"/>
                </a:solidFill>
              </a:rPr>
              <a:t>AMC1 Appendice 9 B) (6) Alternative AMC to </a:t>
            </a:r>
            <a:r>
              <a:rPr lang="fr-FR" b="1" dirty="0" err="1">
                <a:solidFill>
                  <a:srgbClr val="002060"/>
                </a:solidFill>
              </a:rPr>
              <a:t>appendix</a:t>
            </a:r>
            <a:r>
              <a:rPr lang="fr-FR" b="1" dirty="0">
                <a:solidFill>
                  <a:srgbClr val="002060"/>
                </a:solidFill>
              </a:rPr>
              <a:t> 9 of (UE) n°1178/2011 </a:t>
            </a:r>
            <a:r>
              <a:rPr lang="fr-FR" b="1" dirty="0" err="1">
                <a:solidFill>
                  <a:srgbClr val="002060"/>
                </a:solidFill>
              </a:rPr>
              <a:t>Complex</a:t>
            </a:r>
            <a:r>
              <a:rPr lang="fr-FR" b="1" dirty="0">
                <a:solidFill>
                  <a:srgbClr val="002060"/>
                </a:solidFill>
              </a:rPr>
              <a:t> high performance </a:t>
            </a:r>
            <a:r>
              <a:rPr lang="fr-FR" b="1" dirty="0" err="1">
                <a:solidFill>
                  <a:srgbClr val="002060"/>
                </a:solidFill>
              </a:rPr>
              <a:t>aeroplanes</a:t>
            </a:r>
            <a:r>
              <a:rPr lang="fr-FR" b="1" dirty="0">
                <a:solidFill>
                  <a:srgbClr val="002060"/>
                </a:solidFill>
              </a:rPr>
              <a:t> : training, </a:t>
            </a:r>
            <a:r>
              <a:rPr lang="fr-FR" b="1" dirty="0" err="1">
                <a:solidFill>
                  <a:srgbClr val="002060"/>
                </a:solidFill>
              </a:rPr>
              <a:t>skills</a:t>
            </a:r>
            <a:r>
              <a:rPr lang="fr-FR" b="1" dirty="0">
                <a:solidFill>
                  <a:srgbClr val="002060"/>
                </a:solidFill>
              </a:rPr>
              <a:t> tests and </a:t>
            </a:r>
            <a:r>
              <a:rPr lang="fr-FR" b="1" dirty="0" err="1">
                <a:solidFill>
                  <a:srgbClr val="002060"/>
                </a:solidFill>
              </a:rPr>
              <a:t>proficiency</a:t>
            </a:r>
            <a:r>
              <a:rPr lang="fr-FR" b="1" dirty="0">
                <a:solidFill>
                  <a:srgbClr val="002060"/>
                </a:solidFill>
              </a:rPr>
              <a:t> </a:t>
            </a:r>
            <a:r>
              <a:rPr lang="fr-FR" b="1" dirty="0" err="1">
                <a:solidFill>
                  <a:srgbClr val="002060"/>
                </a:solidFill>
              </a:rPr>
              <a:t>checks</a:t>
            </a:r>
            <a:r>
              <a:rPr lang="fr-FR" b="1" dirty="0">
                <a:solidFill>
                  <a:srgbClr val="002060"/>
                </a:solidFill>
              </a:rPr>
              <a:t>, use of simulations </a:t>
            </a:r>
            <a:r>
              <a:rPr lang="fr-FR" b="1" dirty="0" err="1">
                <a:solidFill>
                  <a:srgbClr val="002060"/>
                </a:solidFill>
              </a:rPr>
              <a:t>devices</a:t>
            </a:r>
            <a:r>
              <a:rPr lang="fr-FR" b="1" dirty="0">
                <a:solidFill>
                  <a:srgbClr val="002060"/>
                </a:solidFill>
              </a:rPr>
              <a:t> Et plus particulièrement le B) 6) : Multi-pilot </a:t>
            </a:r>
            <a:r>
              <a:rPr lang="fr-FR" b="1" dirty="0" err="1">
                <a:solidFill>
                  <a:srgbClr val="002060"/>
                </a:solidFill>
              </a:rPr>
              <a:t>aeroplanes</a:t>
            </a:r>
            <a:r>
              <a:rPr lang="fr-FR" b="1" dirty="0">
                <a:solidFill>
                  <a:srgbClr val="002060"/>
                </a:solidFill>
              </a:rPr>
              <a:t> and single-pilot high performance </a:t>
            </a:r>
            <a:r>
              <a:rPr lang="fr-FR" b="1" dirty="0" err="1">
                <a:solidFill>
                  <a:srgbClr val="002060"/>
                </a:solidFill>
              </a:rPr>
              <a:t>complex</a:t>
            </a:r>
            <a:r>
              <a:rPr lang="fr-FR" b="1" dirty="0">
                <a:solidFill>
                  <a:srgbClr val="002060"/>
                </a:solidFill>
              </a:rPr>
              <a:t> </a:t>
            </a:r>
            <a:r>
              <a:rPr lang="fr-FR" b="1" dirty="0" err="1">
                <a:solidFill>
                  <a:srgbClr val="002060"/>
                </a:solidFill>
              </a:rPr>
              <a:t>aeroplanes</a:t>
            </a:r>
            <a:endParaRPr lang="fr-FR" dirty="0">
              <a:solidFill>
                <a:srgbClr val="002060"/>
              </a:solidFill>
            </a:endParaRPr>
          </a:p>
          <a:p>
            <a:pPr>
              <a:defRPr/>
            </a:pPr>
            <a:r>
              <a:rPr lang="fr-FR" dirty="0">
                <a:solidFill>
                  <a:srgbClr val="002060"/>
                </a:solidFill>
              </a:rPr>
              <a:t>Référence DGAC (Référence réponse AESA) : aucune</a:t>
            </a:r>
            <a:br>
              <a:rPr lang="fr-FR" dirty="0">
                <a:solidFill>
                  <a:srgbClr val="002060"/>
                </a:solidFill>
              </a:rPr>
            </a:br>
            <a:r>
              <a:rPr lang="fr-FR" dirty="0">
                <a:solidFill>
                  <a:srgbClr val="002060"/>
                </a:solidFill>
              </a:rPr>
              <a:t>Paragraphe AIRCREW concerné : Reg.1178/2011 Appendice 9 B) (6)</a:t>
            </a:r>
          </a:p>
          <a:p>
            <a:pPr>
              <a:defRPr/>
            </a:pPr>
            <a:endParaRPr lang="fr-FR" dirty="0" smtClean="0"/>
          </a:p>
          <a:p>
            <a:pPr>
              <a:defRPr/>
            </a:pPr>
            <a:r>
              <a:rPr lang="fr-FR" b="1" dirty="0">
                <a:solidFill>
                  <a:srgbClr val="002060"/>
                </a:solidFill>
              </a:rPr>
              <a:t>AMC1 FCL.940.FI (a) (2) and (c) (1) : FI </a:t>
            </a:r>
            <a:r>
              <a:rPr lang="fr-FR" b="1" dirty="0" smtClean="0">
                <a:solidFill>
                  <a:srgbClr val="002060"/>
                </a:solidFill>
              </a:rPr>
              <a:t>and IRI </a:t>
            </a:r>
            <a:r>
              <a:rPr lang="fr-FR" b="1" dirty="0" err="1" smtClean="0">
                <a:solidFill>
                  <a:srgbClr val="002060"/>
                </a:solidFill>
              </a:rPr>
              <a:t>refresher</a:t>
            </a:r>
            <a:r>
              <a:rPr lang="fr-FR" b="1" dirty="0" smtClean="0">
                <a:solidFill>
                  <a:srgbClr val="002060"/>
                </a:solidFill>
              </a:rPr>
              <a:t> </a:t>
            </a:r>
            <a:r>
              <a:rPr lang="fr-FR" b="1" dirty="0" err="1">
                <a:solidFill>
                  <a:srgbClr val="002060"/>
                </a:solidFill>
              </a:rPr>
              <a:t>seminar</a:t>
            </a:r>
            <a:r>
              <a:rPr lang="fr-FR" b="1" dirty="0">
                <a:solidFill>
                  <a:srgbClr val="002060"/>
                </a:solidFill>
              </a:rPr>
              <a:t> for </a:t>
            </a:r>
            <a:r>
              <a:rPr lang="fr-FR" b="1" dirty="0" err="1" smtClean="0">
                <a:solidFill>
                  <a:srgbClr val="002060"/>
                </a:solidFill>
              </a:rPr>
              <a:t>renewal</a:t>
            </a:r>
            <a:endParaRPr lang="fr-FR" dirty="0">
              <a:solidFill>
                <a:srgbClr val="002060"/>
              </a:solidFill>
            </a:endParaRPr>
          </a:p>
          <a:p>
            <a:pPr>
              <a:defRPr/>
            </a:pPr>
            <a:r>
              <a:rPr lang="fr-FR" dirty="0">
                <a:solidFill>
                  <a:srgbClr val="002060"/>
                </a:solidFill>
              </a:rPr>
              <a:t>Référence DGAC (Référence réponse AESA) : (Réf. AESA 2013-0017)</a:t>
            </a:r>
            <a:br>
              <a:rPr lang="fr-FR" dirty="0">
                <a:solidFill>
                  <a:srgbClr val="002060"/>
                </a:solidFill>
              </a:rPr>
            </a:br>
            <a:r>
              <a:rPr lang="fr-FR" dirty="0">
                <a:solidFill>
                  <a:srgbClr val="002060"/>
                </a:solidFill>
              </a:rPr>
              <a:t>Paragraphe AIRCREW concerné : Reg.1178/2011 </a:t>
            </a:r>
            <a:r>
              <a:rPr lang="fr-FR" dirty="0" err="1">
                <a:solidFill>
                  <a:srgbClr val="002060"/>
                </a:solidFill>
              </a:rPr>
              <a:t>Annex</a:t>
            </a:r>
            <a:r>
              <a:rPr lang="fr-FR" dirty="0">
                <a:solidFill>
                  <a:srgbClr val="002060"/>
                </a:solidFill>
              </a:rPr>
              <a:t> 1, Part FCL FCL.940.FI (a)(2) and (c)(1</a:t>
            </a:r>
            <a:r>
              <a:rPr lang="fr-FR" dirty="0" smtClean="0">
                <a:solidFill>
                  <a:srgbClr val="002060"/>
                </a:solidFill>
              </a:rPr>
              <a:t>)</a:t>
            </a:r>
            <a:endParaRPr lang="fr-FR" dirty="0"/>
          </a:p>
        </p:txBody>
      </p:sp>
    </p:spTree>
    <p:extLst>
      <p:ext uri="{BB962C8B-B14F-4D97-AF65-F5344CB8AC3E}">
        <p14:creationId xmlns:p14="http://schemas.microsoft.com/office/powerpoint/2010/main" val="38526675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4600" y="254000"/>
            <a:ext cx="7772400" cy="1362075"/>
          </a:xfrm>
        </p:spPr>
        <p:txBody>
          <a:bodyPr/>
          <a:lstStyle/>
          <a:p>
            <a:pPr algn="ctr">
              <a:defRPr/>
            </a:pPr>
            <a:r>
              <a:rPr lang="fr-FR" dirty="0" err="1">
                <a:solidFill>
                  <a:srgbClr val="002060"/>
                </a:solidFill>
              </a:rPr>
              <a:t>ALTMOC</a:t>
            </a:r>
            <a:r>
              <a:rPr lang="fr-FR" sz="2800" dirty="0" err="1">
                <a:solidFill>
                  <a:srgbClr val="002060"/>
                </a:solidFill>
              </a:rPr>
              <a:t>s</a:t>
            </a:r>
            <a:r>
              <a:rPr lang="fr-FR" dirty="0">
                <a:solidFill>
                  <a:srgbClr val="002060"/>
                </a:solidFill>
              </a:rPr>
              <a:t> DSAC REGLEMENT AIRCREW </a:t>
            </a:r>
            <a:r>
              <a:rPr lang="fr-FR" dirty="0" smtClean="0">
                <a:solidFill>
                  <a:srgbClr val="002060"/>
                </a:solidFill>
              </a:rPr>
              <a:t>(5/6)</a:t>
            </a:r>
            <a:endParaRPr lang="fr-FR" dirty="0">
              <a:solidFill>
                <a:srgbClr val="002060"/>
              </a:solidFill>
            </a:endParaRPr>
          </a:p>
        </p:txBody>
      </p:sp>
      <p:sp>
        <p:nvSpPr>
          <p:cNvPr id="3" name="Espace réservé du texte 2"/>
          <p:cNvSpPr>
            <a:spLocks noGrp="1"/>
          </p:cNvSpPr>
          <p:nvPr>
            <p:ph type="body" idx="1"/>
          </p:nvPr>
        </p:nvSpPr>
        <p:spPr>
          <a:xfrm>
            <a:off x="1244600" y="4473575"/>
            <a:ext cx="7772400" cy="1500188"/>
          </a:xfrm>
        </p:spPr>
        <p:txBody>
          <a:bodyPr/>
          <a:lstStyle/>
          <a:p>
            <a:pPr>
              <a:defRPr/>
            </a:pPr>
            <a:r>
              <a:rPr lang="fr-FR" b="1" dirty="0">
                <a:solidFill>
                  <a:srgbClr val="002060"/>
                </a:solidFill>
              </a:rPr>
              <a:t>AMC1 FCL.210 - FCL.215 PPL </a:t>
            </a:r>
            <a:r>
              <a:rPr lang="fr-FR" b="1" dirty="0" err="1" smtClean="0">
                <a:solidFill>
                  <a:srgbClr val="002060"/>
                </a:solidFill>
              </a:rPr>
              <a:t>theoretical</a:t>
            </a:r>
            <a:r>
              <a:rPr lang="fr-FR" b="1" dirty="0" smtClean="0">
                <a:solidFill>
                  <a:srgbClr val="002060"/>
                </a:solidFill>
              </a:rPr>
              <a:t> </a:t>
            </a:r>
            <a:r>
              <a:rPr lang="fr-FR" b="1" dirty="0" err="1">
                <a:solidFill>
                  <a:srgbClr val="002060"/>
                </a:solidFill>
              </a:rPr>
              <a:t>knowledge</a:t>
            </a:r>
            <a:r>
              <a:rPr lang="fr-FR" b="1" dirty="0">
                <a:solidFill>
                  <a:srgbClr val="002060"/>
                </a:solidFill>
              </a:rPr>
              <a:t> courses</a:t>
            </a:r>
            <a:endParaRPr lang="fr-FR" dirty="0">
              <a:solidFill>
                <a:srgbClr val="002060"/>
              </a:solidFill>
            </a:endParaRPr>
          </a:p>
          <a:p>
            <a:pPr>
              <a:defRPr/>
            </a:pPr>
            <a:r>
              <a:rPr lang="fr-FR" dirty="0">
                <a:solidFill>
                  <a:srgbClr val="002060"/>
                </a:solidFill>
              </a:rPr>
              <a:t>Référence DGAC (Référence réponse AESA) : (Réf. AESA 2013-00016)</a:t>
            </a:r>
            <a:br>
              <a:rPr lang="fr-FR" dirty="0">
                <a:solidFill>
                  <a:srgbClr val="002060"/>
                </a:solidFill>
              </a:rPr>
            </a:br>
            <a:r>
              <a:rPr lang="fr-FR" dirty="0">
                <a:solidFill>
                  <a:srgbClr val="002060"/>
                </a:solidFill>
              </a:rPr>
              <a:t>Paragraphe AIRCREW concerné : Reg.1178/2011 </a:t>
            </a:r>
            <a:r>
              <a:rPr lang="fr-FR" dirty="0" err="1">
                <a:solidFill>
                  <a:srgbClr val="002060"/>
                </a:solidFill>
              </a:rPr>
              <a:t>Annex</a:t>
            </a:r>
            <a:r>
              <a:rPr lang="fr-FR" dirty="0">
                <a:solidFill>
                  <a:srgbClr val="002060"/>
                </a:solidFill>
              </a:rPr>
              <a:t> 1, Part FCL FCL.210 - </a:t>
            </a:r>
            <a:r>
              <a:rPr lang="fr-FR" dirty="0" smtClean="0">
                <a:solidFill>
                  <a:srgbClr val="002060"/>
                </a:solidFill>
              </a:rPr>
              <a:t>FCL.215</a:t>
            </a:r>
            <a:endParaRPr lang="fr-FR" i="1" dirty="0" smtClean="0">
              <a:solidFill>
                <a:srgbClr val="002060"/>
              </a:solidFill>
            </a:endParaRPr>
          </a:p>
          <a:p>
            <a:pPr>
              <a:defRPr/>
            </a:pPr>
            <a:r>
              <a:rPr lang="fr-FR" i="1" dirty="0" smtClean="0">
                <a:solidFill>
                  <a:srgbClr val="002060"/>
                </a:solidFill>
              </a:rPr>
              <a:t>Syllabus PPL(A) et (H)</a:t>
            </a:r>
            <a:endParaRPr lang="fr-FR" i="1" dirty="0">
              <a:solidFill>
                <a:srgbClr val="002060"/>
              </a:solidFill>
            </a:endParaRPr>
          </a:p>
          <a:p>
            <a:pPr>
              <a:defRPr/>
            </a:pPr>
            <a:r>
              <a:rPr lang="fr-FR" dirty="0"/>
              <a:t> </a:t>
            </a:r>
          </a:p>
          <a:p>
            <a:pPr>
              <a:defRPr/>
            </a:pPr>
            <a:r>
              <a:rPr lang="fr-FR" b="1" dirty="0">
                <a:solidFill>
                  <a:srgbClr val="002060"/>
                </a:solidFill>
              </a:rPr>
              <a:t>FCL 740.A b) 1) II). </a:t>
            </a:r>
            <a:r>
              <a:rPr lang="fr-FR" b="1" dirty="0" err="1">
                <a:solidFill>
                  <a:srgbClr val="002060"/>
                </a:solidFill>
              </a:rPr>
              <a:t>Refresher</a:t>
            </a:r>
            <a:r>
              <a:rPr lang="fr-FR" b="1" dirty="0">
                <a:solidFill>
                  <a:srgbClr val="002060"/>
                </a:solidFill>
              </a:rPr>
              <a:t> training for the revalidation of a single-</a:t>
            </a:r>
            <a:r>
              <a:rPr lang="fr-FR" b="1" dirty="0" err="1">
                <a:solidFill>
                  <a:srgbClr val="002060"/>
                </a:solidFill>
              </a:rPr>
              <a:t>engine</a:t>
            </a:r>
            <a:r>
              <a:rPr lang="fr-FR" b="1" dirty="0">
                <a:solidFill>
                  <a:srgbClr val="002060"/>
                </a:solidFill>
              </a:rPr>
              <a:t> piston </a:t>
            </a:r>
            <a:r>
              <a:rPr lang="fr-FR" b="1" dirty="0" err="1">
                <a:solidFill>
                  <a:srgbClr val="002060"/>
                </a:solidFill>
              </a:rPr>
              <a:t>aeroplane</a:t>
            </a:r>
            <a:r>
              <a:rPr lang="fr-FR" b="1" dirty="0">
                <a:solidFill>
                  <a:srgbClr val="002060"/>
                </a:solidFill>
              </a:rPr>
              <a:t> or a TMG class</a:t>
            </a:r>
            <a:endParaRPr lang="fr-FR" dirty="0">
              <a:solidFill>
                <a:srgbClr val="002060"/>
              </a:solidFill>
            </a:endParaRPr>
          </a:p>
          <a:p>
            <a:pPr>
              <a:defRPr/>
            </a:pPr>
            <a:r>
              <a:rPr lang="fr-FR" dirty="0">
                <a:solidFill>
                  <a:srgbClr val="002060"/>
                </a:solidFill>
              </a:rPr>
              <a:t>Référence DGAC (Référence réponse AESA) : 2015-09-18 AIRCREW AMOC FCN01</a:t>
            </a:r>
            <a:br>
              <a:rPr lang="fr-FR" dirty="0">
                <a:solidFill>
                  <a:srgbClr val="002060"/>
                </a:solidFill>
              </a:rPr>
            </a:br>
            <a:r>
              <a:rPr lang="fr-FR" dirty="0">
                <a:solidFill>
                  <a:srgbClr val="002060"/>
                </a:solidFill>
              </a:rPr>
              <a:t>Paragraphe AIRCREW concerné : Reg.1178/2011 </a:t>
            </a:r>
            <a:r>
              <a:rPr lang="fr-FR" dirty="0" err="1">
                <a:solidFill>
                  <a:srgbClr val="002060"/>
                </a:solidFill>
              </a:rPr>
              <a:t>Annex</a:t>
            </a:r>
            <a:r>
              <a:rPr lang="fr-FR" dirty="0">
                <a:solidFill>
                  <a:srgbClr val="002060"/>
                </a:solidFill>
              </a:rPr>
              <a:t> 1, Part FCL FCL.210 - </a:t>
            </a:r>
            <a:r>
              <a:rPr lang="fr-FR" dirty="0" smtClean="0">
                <a:solidFill>
                  <a:srgbClr val="002060"/>
                </a:solidFill>
              </a:rPr>
              <a:t>FCL.215</a:t>
            </a:r>
          </a:p>
          <a:p>
            <a:pPr>
              <a:defRPr/>
            </a:pPr>
            <a:r>
              <a:rPr lang="fr-FR" i="1" dirty="0" smtClean="0">
                <a:solidFill>
                  <a:srgbClr val="002060"/>
                </a:solidFill>
              </a:rPr>
              <a:t>Contenu du </a:t>
            </a:r>
            <a:r>
              <a:rPr lang="fr-FR" i="1" dirty="0" err="1" smtClean="0">
                <a:solidFill>
                  <a:srgbClr val="002060"/>
                </a:solidFill>
              </a:rPr>
              <a:t>refresher</a:t>
            </a:r>
            <a:r>
              <a:rPr lang="fr-FR" i="1" dirty="0" smtClean="0">
                <a:solidFill>
                  <a:srgbClr val="002060"/>
                </a:solidFill>
              </a:rPr>
              <a:t> training pour la prorogation d’une classe SEP avion ou d’une classe TMG.</a:t>
            </a:r>
            <a:endParaRPr lang="fr-FR" i="1" dirty="0"/>
          </a:p>
        </p:txBody>
      </p:sp>
    </p:spTree>
    <p:extLst>
      <p:ext uri="{BB962C8B-B14F-4D97-AF65-F5344CB8AC3E}">
        <p14:creationId xmlns:p14="http://schemas.microsoft.com/office/powerpoint/2010/main" val="18524888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4600" y="254000"/>
            <a:ext cx="7772400" cy="1362075"/>
          </a:xfrm>
        </p:spPr>
        <p:txBody>
          <a:bodyPr/>
          <a:lstStyle/>
          <a:p>
            <a:pPr algn="ctr">
              <a:defRPr/>
            </a:pPr>
            <a:r>
              <a:rPr lang="fr-FR" dirty="0" err="1">
                <a:solidFill>
                  <a:srgbClr val="002060"/>
                </a:solidFill>
              </a:rPr>
              <a:t>ALTMOC</a:t>
            </a:r>
            <a:r>
              <a:rPr lang="fr-FR" sz="2800" dirty="0" err="1">
                <a:solidFill>
                  <a:srgbClr val="002060"/>
                </a:solidFill>
              </a:rPr>
              <a:t>s</a:t>
            </a:r>
            <a:r>
              <a:rPr lang="fr-FR" dirty="0">
                <a:solidFill>
                  <a:srgbClr val="002060"/>
                </a:solidFill>
              </a:rPr>
              <a:t> DSAC REGLEMENT AIRCREW </a:t>
            </a:r>
            <a:r>
              <a:rPr lang="fr-FR" dirty="0" smtClean="0">
                <a:solidFill>
                  <a:srgbClr val="002060"/>
                </a:solidFill>
              </a:rPr>
              <a:t>(</a:t>
            </a:r>
            <a:r>
              <a:rPr lang="fr-FR" dirty="0">
                <a:solidFill>
                  <a:srgbClr val="002060"/>
                </a:solidFill>
              </a:rPr>
              <a:t>6</a:t>
            </a:r>
            <a:r>
              <a:rPr lang="fr-FR" dirty="0" smtClean="0">
                <a:solidFill>
                  <a:srgbClr val="002060"/>
                </a:solidFill>
              </a:rPr>
              <a:t>/6)</a:t>
            </a:r>
            <a:r>
              <a:rPr lang="fr-FR" dirty="0"/>
              <a:t/>
            </a:r>
            <a:br>
              <a:rPr lang="fr-FR" dirty="0"/>
            </a:br>
            <a:endParaRPr lang="fr-FR" dirty="0"/>
          </a:p>
        </p:txBody>
      </p:sp>
      <p:sp>
        <p:nvSpPr>
          <p:cNvPr id="3" name="Espace réservé du texte 2"/>
          <p:cNvSpPr>
            <a:spLocks noGrp="1"/>
          </p:cNvSpPr>
          <p:nvPr>
            <p:ph type="body" idx="1"/>
          </p:nvPr>
        </p:nvSpPr>
        <p:spPr>
          <a:xfrm>
            <a:off x="1087438" y="2943225"/>
            <a:ext cx="7772400" cy="1500188"/>
          </a:xfrm>
        </p:spPr>
        <p:txBody>
          <a:bodyPr/>
          <a:lstStyle/>
          <a:p>
            <a:pPr>
              <a:defRPr/>
            </a:pPr>
            <a:r>
              <a:rPr lang="fr-FR" b="1" dirty="0" smtClean="0">
                <a:solidFill>
                  <a:srgbClr val="002060"/>
                </a:solidFill>
              </a:rPr>
              <a:t>AMC </a:t>
            </a:r>
            <a:r>
              <a:rPr lang="fr-FR" b="1" dirty="0">
                <a:solidFill>
                  <a:srgbClr val="002060"/>
                </a:solidFill>
              </a:rPr>
              <a:t>2 FCL 725 (a) : </a:t>
            </a:r>
            <a:r>
              <a:rPr lang="fr-FR" b="1" dirty="0" err="1">
                <a:solidFill>
                  <a:srgbClr val="002060"/>
                </a:solidFill>
              </a:rPr>
              <a:t>Requirements</a:t>
            </a:r>
            <a:r>
              <a:rPr lang="fr-FR" b="1" dirty="0">
                <a:solidFill>
                  <a:srgbClr val="002060"/>
                </a:solidFill>
              </a:rPr>
              <a:t> for the issue of class and type ratings (</a:t>
            </a:r>
            <a:r>
              <a:rPr lang="fr-FR" b="1" dirty="0" err="1">
                <a:solidFill>
                  <a:srgbClr val="002060"/>
                </a:solidFill>
              </a:rPr>
              <a:t>helicopters</a:t>
            </a:r>
            <a:r>
              <a:rPr lang="fr-FR" b="1" dirty="0">
                <a:solidFill>
                  <a:srgbClr val="002060"/>
                </a:solidFill>
              </a:rPr>
              <a:t>)</a:t>
            </a:r>
            <a:r>
              <a:rPr lang="fr-FR" dirty="0">
                <a:solidFill>
                  <a:srgbClr val="002060"/>
                </a:solidFill>
              </a:rPr>
              <a:t/>
            </a:r>
            <a:br>
              <a:rPr lang="fr-FR" dirty="0">
                <a:solidFill>
                  <a:srgbClr val="002060"/>
                </a:solidFill>
              </a:rPr>
            </a:br>
            <a:r>
              <a:rPr lang="fr-FR" dirty="0">
                <a:solidFill>
                  <a:srgbClr val="002060"/>
                </a:solidFill>
              </a:rPr>
              <a:t> </a:t>
            </a:r>
            <a:r>
              <a:rPr lang="fr-FR" dirty="0" smtClean="0">
                <a:solidFill>
                  <a:srgbClr val="002060"/>
                </a:solidFill>
              </a:rPr>
              <a:t>Enregistrement </a:t>
            </a:r>
            <a:r>
              <a:rPr lang="fr-FR" dirty="0">
                <a:solidFill>
                  <a:srgbClr val="002060"/>
                </a:solidFill>
              </a:rPr>
              <a:t>EASA n° 2018-00037 du 22 juin 2018</a:t>
            </a:r>
            <a:br>
              <a:rPr lang="fr-FR" dirty="0">
                <a:solidFill>
                  <a:srgbClr val="002060"/>
                </a:solidFill>
              </a:rPr>
            </a:br>
            <a:r>
              <a:rPr lang="fr-FR" dirty="0" err="1">
                <a:solidFill>
                  <a:srgbClr val="002060"/>
                </a:solidFill>
              </a:rPr>
              <a:t>AltMoc</a:t>
            </a:r>
            <a:r>
              <a:rPr lang="fr-FR" dirty="0">
                <a:solidFill>
                  <a:srgbClr val="002060"/>
                </a:solidFill>
              </a:rPr>
              <a:t> opérateur : utilisation d'un simulateur FFS B et FTD 3 dans le cadre d'une qualification de type </a:t>
            </a:r>
            <a:r>
              <a:rPr lang="fr-FR" dirty="0" smtClean="0">
                <a:solidFill>
                  <a:srgbClr val="002060"/>
                </a:solidFill>
              </a:rPr>
              <a:t>AS350/EC130</a:t>
            </a:r>
            <a:endParaRPr lang="fr-FR" sz="3600" b="1" dirty="0"/>
          </a:p>
        </p:txBody>
      </p:sp>
    </p:spTree>
    <p:extLst>
      <p:ext uri="{BB962C8B-B14F-4D97-AF65-F5344CB8AC3E}">
        <p14:creationId xmlns:p14="http://schemas.microsoft.com/office/powerpoint/2010/main" val="29744961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4600" y="254000"/>
            <a:ext cx="7772400" cy="1362075"/>
          </a:xfrm>
        </p:spPr>
        <p:txBody>
          <a:bodyPr/>
          <a:lstStyle/>
          <a:p>
            <a:pPr algn="ctr">
              <a:defRPr/>
            </a:pPr>
            <a:r>
              <a:rPr lang="fr-FR" dirty="0" smtClean="0">
                <a:solidFill>
                  <a:srgbClr val="002060"/>
                </a:solidFill>
              </a:rPr>
              <a:t>DEROGATIONS nationales </a:t>
            </a:r>
            <a:br>
              <a:rPr lang="fr-FR" dirty="0" smtClean="0">
                <a:solidFill>
                  <a:srgbClr val="002060"/>
                </a:solidFill>
              </a:rPr>
            </a:br>
            <a:r>
              <a:rPr lang="fr-FR" dirty="0" smtClean="0">
                <a:solidFill>
                  <a:srgbClr val="002060"/>
                </a:solidFill>
              </a:rPr>
              <a:t>AU REGLEMENT AIRCREW (1/6)</a:t>
            </a:r>
            <a:endParaRPr lang="fr-FR" dirty="0">
              <a:solidFill>
                <a:srgbClr val="002060"/>
              </a:solidFill>
            </a:endParaRPr>
          </a:p>
        </p:txBody>
      </p:sp>
      <p:sp>
        <p:nvSpPr>
          <p:cNvPr id="21507" name="Espace réservé du texte 2"/>
          <p:cNvSpPr>
            <a:spLocks noGrp="1"/>
          </p:cNvSpPr>
          <p:nvPr>
            <p:ph type="body" idx="1"/>
          </p:nvPr>
        </p:nvSpPr>
        <p:spPr bwMode="auto">
          <a:xfrm>
            <a:off x="1244600" y="3849688"/>
            <a:ext cx="7772400" cy="1500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r-FR" altLang="fr-FR" b="1" smtClean="0">
                <a:solidFill>
                  <a:srgbClr val="002060"/>
                </a:solidFill>
                <a:ea typeface="ヒラギノ角ゴ Pro W3" pitchFamily="126" charset="-128"/>
              </a:rPr>
              <a:t>Dérogation relative aux privilèges et conditions SFI</a:t>
            </a:r>
          </a:p>
          <a:p>
            <a:r>
              <a:rPr lang="fr-FR" altLang="fr-FR" smtClean="0">
                <a:solidFill>
                  <a:srgbClr val="002060"/>
                </a:solidFill>
                <a:ea typeface="ヒラギノ角ゴ Pro W3" pitchFamily="126" charset="-128"/>
              </a:rPr>
              <a:t>La dérogation porte sur le paragraphe FCL.905.SFI, point a), du règlement (UE) n°1178/2011, autoriser les SFI à dispenser une formation pour la prorogation ou le renouvellement de l’IR spécifique par type d’aéronef sans avoir suivi le cours de formation IRI.</a:t>
            </a:r>
          </a:p>
          <a:p>
            <a:endParaRPr lang="fr-FR" altLang="fr-FR" smtClean="0">
              <a:solidFill>
                <a:srgbClr val="002060"/>
              </a:solidFill>
              <a:ea typeface="ヒラギノ角ゴ Pro W3" pitchFamily="126" charset="-128"/>
            </a:endParaRPr>
          </a:p>
          <a:p>
            <a:r>
              <a:rPr lang="fr-FR" altLang="fr-FR" smtClean="0">
                <a:solidFill>
                  <a:srgbClr val="002060"/>
                </a:solidFill>
                <a:ea typeface="ヒラギノ角ゴ Pro W3" pitchFamily="126" charset="-128"/>
              </a:rPr>
              <a:t/>
            </a:r>
            <a:br>
              <a:rPr lang="fr-FR" altLang="fr-FR" smtClean="0">
                <a:solidFill>
                  <a:srgbClr val="002060"/>
                </a:solidFill>
                <a:ea typeface="ヒラギノ角ゴ Pro W3" pitchFamily="126" charset="-128"/>
              </a:rPr>
            </a:br>
            <a:endParaRPr lang="fr-FR" altLang="fr-FR" smtClean="0">
              <a:solidFill>
                <a:srgbClr val="002060"/>
              </a:solidFill>
              <a:ea typeface="ヒラギノ角ゴ Pro W3" pitchFamily="126" charset="-128"/>
            </a:endParaRPr>
          </a:p>
        </p:txBody>
      </p:sp>
    </p:spTree>
    <p:extLst>
      <p:ext uri="{BB962C8B-B14F-4D97-AF65-F5344CB8AC3E}">
        <p14:creationId xmlns:p14="http://schemas.microsoft.com/office/powerpoint/2010/main" val="2876824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bwMode="auto">
          <a:xfrm>
            <a:off x="776288" y="2286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fr-FR" altLang="fr-FR" dirty="0">
                <a:ea typeface="ヒラギノ角ゴ Pro W3" pitchFamily="126" charset="-128"/>
              </a:rPr>
              <a:t/>
            </a:r>
            <a:br>
              <a:rPr lang="fr-FR" altLang="fr-FR" dirty="0">
                <a:ea typeface="ヒラギノ角ゴ Pro W3" pitchFamily="126" charset="-128"/>
              </a:rPr>
            </a:br>
            <a:endParaRPr lang="fr-FR" altLang="fr-FR" dirty="0">
              <a:ea typeface="ヒラギノ角ゴ Pro W3" pitchFamily="126" charset="-128"/>
            </a:endParaRPr>
          </a:p>
        </p:txBody>
      </p:sp>
    </p:spTree>
    <p:extLst>
      <p:ext uri="{BB962C8B-B14F-4D97-AF65-F5344CB8AC3E}">
        <p14:creationId xmlns:p14="http://schemas.microsoft.com/office/powerpoint/2010/main" val="16024637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4600" y="254000"/>
            <a:ext cx="7772400" cy="1362075"/>
          </a:xfrm>
        </p:spPr>
        <p:txBody>
          <a:bodyPr/>
          <a:lstStyle/>
          <a:p>
            <a:pPr algn="ctr">
              <a:defRPr/>
            </a:pPr>
            <a:r>
              <a:rPr lang="fr-FR" dirty="0">
                <a:solidFill>
                  <a:srgbClr val="002060"/>
                </a:solidFill>
              </a:rPr>
              <a:t>DEROGATIONS nationales </a:t>
            </a:r>
            <a:br>
              <a:rPr lang="fr-FR" dirty="0">
                <a:solidFill>
                  <a:srgbClr val="002060"/>
                </a:solidFill>
              </a:rPr>
            </a:br>
            <a:r>
              <a:rPr lang="fr-FR" dirty="0">
                <a:solidFill>
                  <a:srgbClr val="002060"/>
                </a:solidFill>
              </a:rPr>
              <a:t>AU REGLEMENT AIRCREW </a:t>
            </a:r>
            <a:r>
              <a:rPr lang="fr-FR" dirty="0" smtClean="0">
                <a:solidFill>
                  <a:srgbClr val="002060"/>
                </a:solidFill>
              </a:rPr>
              <a:t>(2/6)</a:t>
            </a:r>
            <a:endParaRPr lang="fr-FR" dirty="0"/>
          </a:p>
        </p:txBody>
      </p:sp>
      <p:sp>
        <p:nvSpPr>
          <p:cNvPr id="3" name="Espace réservé du texte 2"/>
          <p:cNvSpPr>
            <a:spLocks noGrp="1"/>
          </p:cNvSpPr>
          <p:nvPr>
            <p:ph type="body" idx="1"/>
          </p:nvPr>
        </p:nvSpPr>
        <p:spPr>
          <a:xfrm>
            <a:off x="1244600" y="4033838"/>
            <a:ext cx="7772400" cy="1500187"/>
          </a:xfrm>
        </p:spPr>
        <p:txBody>
          <a:bodyPr/>
          <a:lstStyle/>
          <a:p>
            <a:pPr algn="just">
              <a:defRPr/>
            </a:pPr>
            <a:r>
              <a:rPr lang="fr-FR" b="1" dirty="0">
                <a:solidFill>
                  <a:srgbClr val="002060"/>
                </a:solidFill>
              </a:rPr>
              <a:t>Dérogation au règlement (UE) n°1178/2011 relative à la validité et le renouvellement des qualifications de classe ou de type</a:t>
            </a:r>
          </a:p>
          <a:p>
            <a:pPr algn="just">
              <a:defRPr/>
            </a:pPr>
            <a:r>
              <a:rPr lang="fr-FR" dirty="0">
                <a:solidFill>
                  <a:srgbClr val="002060"/>
                </a:solidFill>
              </a:rPr>
              <a:t>La dérogation porte sur le point b) du paragraphe FCL.740 «Validité et renouvellement des qualifications de classe et de type» de l'annexe I (partie FCL) du règlement (UE) no 1178/2011, autoriser les titulaires de licences délivrées conformément à la partie FCL qui ont effectué récemment des vols sous le couvert d'une qualification de classe ou de type équivalente valable détenue sur une licence délivrée par un pays tiers conformément à l'annexe 1 de l'OACI à satisfaire aux exigences de renouvellement en réussissant le contrôle de compétence, sans obligation de suivre une formation de remise à niveau</a:t>
            </a:r>
            <a:r>
              <a:rPr lang="fr-FR" dirty="0" smtClean="0">
                <a:solidFill>
                  <a:srgbClr val="002060"/>
                </a:solidFill>
              </a:rPr>
              <a:t>.</a:t>
            </a:r>
            <a:endParaRPr lang="fr-FR" dirty="0"/>
          </a:p>
        </p:txBody>
      </p:sp>
    </p:spTree>
    <p:extLst>
      <p:ext uri="{BB962C8B-B14F-4D97-AF65-F5344CB8AC3E}">
        <p14:creationId xmlns:p14="http://schemas.microsoft.com/office/powerpoint/2010/main" val="8384500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4600" y="254000"/>
            <a:ext cx="7772400" cy="1362075"/>
          </a:xfrm>
        </p:spPr>
        <p:txBody>
          <a:bodyPr/>
          <a:lstStyle/>
          <a:p>
            <a:pPr algn="ctr">
              <a:defRPr/>
            </a:pPr>
            <a:r>
              <a:rPr lang="fr-FR" dirty="0">
                <a:solidFill>
                  <a:srgbClr val="002060"/>
                </a:solidFill>
              </a:rPr>
              <a:t>DEROGATIONS nationales </a:t>
            </a:r>
            <a:br>
              <a:rPr lang="fr-FR" dirty="0">
                <a:solidFill>
                  <a:srgbClr val="002060"/>
                </a:solidFill>
              </a:rPr>
            </a:br>
            <a:r>
              <a:rPr lang="fr-FR" dirty="0">
                <a:solidFill>
                  <a:srgbClr val="002060"/>
                </a:solidFill>
              </a:rPr>
              <a:t>AU REGLEMENT AIRCREW </a:t>
            </a:r>
            <a:r>
              <a:rPr lang="fr-FR" dirty="0" smtClean="0">
                <a:solidFill>
                  <a:srgbClr val="002060"/>
                </a:solidFill>
              </a:rPr>
              <a:t>(3/6)</a:t>
            </a:r>
            <a:endParaRPr lang="fr-FR" dirty="0"/>
          </a:p>
        </p:txBody>
      </p:sp>
      <p:sp>
        <p:nvSpPr>
          <p:cNvPr id="23555" name="Espace réservé du texte 2"/>
          <p:cNvSpPr>
            <a:spLocks noGrp="1"/>
          </p:cNvSpPr>
          <p:nvPr>
            <p:ph type="body" idx="1"/>
          </p:nvPr>
        </p:nvSpPr>
        <p:spPr bwMode="auto">
          <a:xfrm>
            <a:off x="1244600" y="3883025"/>
            <a:ext cx="7772400" cy="1500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r-FR" altLang="fr-FR" b="1" smtClean="0">
                <a:solidFill>
                  <a:srgbClr val="002060"/>
                </a:solidFill>
                <a:ea typeface="ヒラギノ角ゴ Pro W3" pitchFamily="126" charset="-128"/>
              </a:rPr>
              <a:t>Dérogation relative à la prorogation et le renouvellement d’une qualification de vol aux instruments (IR)</a:t>
            </a:r>
          </a:p>
          <a:p>
            <a:r>
              <a:rPr lang="fr-FR" altLang="fr-FR" smtClean="0">
                <a:solidFill>
                  <a:srgbClr val="002060"/>
                </a:solidFill>
                <a:ea typeface="ヒラギノ角ゴ Pro W3" pitchFamily="126" charset="-128"/>
              </a:rPr>
              <a:t>La dérogation porte sur le paragraphe FCL.625, points c) et d), de l’annexe I (partie FCL) du règlement (UE) n°1178/2011, permettre aux titulaires de licences délivrées conformément à la partie FCL de conserver leurs privilèges au titre d’une IR détenue sur une licence délivrée par un pays tiers sans avoir à représenter les examens théoriques.</a:t>
            </a:r>
            <a:br>
              <a:rPr lang="fr-FR" altLang="fr-FR" smtClean="0">
                <a:solidFill>
                  <a:srgbClr val="002060"/>
                </a:solidFill>
                <a:ea typeface="ヒラギノ角ゴ Pro W3" pitchFamily="126" charset="-128"/>
              </a:rPr>
            </a:br>
            <a:endParaRPr lang="fr-FR" altLang="fr-FR" smtClean="0">
              <a:solidFill>
                <a:srgbClr val="002060"/>
              </a:solidFill>
              <a:ea typeface="ヒラギノ角ゴ Pro W3" pitchFamily="126" charset="-128"/>
            </a:endParaRPr>
          </a:p>
        </p:txBody>
      </p:sp>
    </p:spTree>
    <p:extLst>
      <p:ext uri="{BB962C8B-B14F-4D97-AF65-F5344CB8AC3E}">
        <p14:creationId xmlns:p14="http://schemas.microsoft.com/office/powerpoint/2010/main" val="30155446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4600" y="254000"/>
            <a:ext cx="7772400" cy="1362075"/>
          </a:xfrm>
        </p:spPr>
        <p:txBody>
          <a:bodyPr/>
          <a:lstStyle/>
          <a:p>
            <a:pPr algn="ctr">
              <a:defRPr/>
            </a:pPr>
            <a:r>
              <a:rPr lang="fr-FR" dirty="0">
                <a:solidFill>
                  <a:srgbClr val="002060"/>
                </a:solidFill>
              </a:rPr>
              <a:t>DEROGATIONS nationales </a:t>
            </a:r>
            <a:br>
              <a:rPr lang="fr-FR" dirty="0">
                <a:solidFill>
                  <a:srgbClr val="002060"/>
                </a:solidFill>
              </a:rPr>
            </a:br>
            <a:r>
              <a:rPr lang="fr-FR" dirty="0">
                <a:solidFill>
                  <a:srgbClr val="002060"/>
                </a:solidFill>
              </a:rPr>
              <a:t>AU REGLEMENT AIRCREW </a:t>
            </a:r>
            <a:r>
              <a:rPr lang="fr-FR" dirty="0" smtClean="0">
                <a:solidFill>
                  <a:srgbClr val="002060"/>
                </a:solidFill>
              </a:rPr>
              <a:t>(4/6)</a:t>
            </a:r>
            <a:endParaRPr lang="fr-FR" dirty="0"/>
          </a:p>
        </p:txBody>
      </p:sp>
      <p:sp>
        <p:nvSpPr>
          <p:cNvPr id="3" name="Espace réservé du texte 2"/>
          <p:cNvSpPr>
            <a:spLocks noGrp="1"/>
          </p:cNvSpPr>
          <p:nvPr>
            <p:ph type="body" idx="1"/>
          </p:nvPr>
        </p:nvSpPr>
        <p:spPr>
          <a:xfrm>
            <a:off x="1244600" y="3959225"/>
            <a:ext cx="7772400" cy="1500188"/>
          </a:xfrm>
        </p:spPr>
        <p:txBody>
          <a:bodyPr/>
          <a:lstStyle/>
          <a:p>
            <a:pPr>
              <a:defRPr/>
            </a:pPr>
            <a:r>
              <a:rPr lang="fr-FR" b="1" dirty="0">
                <a:solidFill>
                  <a:srgbClr val="002060"/>
                </a:solidFill>
              </a:rPr>
              <a:t>Dérogation relative au DTO</a:t>
            </a:r>
          </a:p>
          <a:p>
            <a:pPr>
              <a:defRPr/>
            </a:pPr>
            <a:r>
              <a:rPr lang="fr-FR" dirty="0">
                <a:solidFill>
                  <a:srgbClr val="002060"/>
                </a:solidFill>
              </a:rPr>
              <a:t>Suite à la publication du règlement (UE) 2018/1119 de la commission du 31 juillet 2018 modifiant le règlement (UE) n°1178/2011 en ce qui concerne les organismes de formation déclarés (DTO), la dérogation n’a plus d’objet</a:t>
            </a:r>
            <a:r>
              <a:rPr lang="fr-FR" dirty="0" smtClean="0">
                <a:solidFill>
                  <a:srgbClr val="002060"/>
                </a:solidFill>
              </a:rPr>
              <a:t>.</a:t>
            </a:r>
          </a:p>
          <a:p>
            <a:pPr>
              <a:defRPr/>
            </a:pPr>
            <a:endParaRPr lang="fr-FR" dirty="0">
              <a:solidFill>
                <a:srgbClr val="002060"/>
              </a:solidFill>
            </a:endParaRPr>
          </a:p>
          <a:p>
            <a:pPr>
              <a:defRPr/>
            </a:pPr>
            <a:endParaRPr lang="fr-FR" dirty="0"/>
          </a:p>
        </p:txBody>
      </p:sp>
    </p:spTree>
    <p:extLst>
      <p:ext uri="{BB962C8B-B14F-4D97-AF65-F5344CB8AC3E}">
        <p14:creationId xmlns:p14="http://schemas.microsoft.com/office/powerpoint/2010/main" val="10547065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4600" y="254000"/>
            <a:ext cx="7772400" cy="1362075"/>
          </a:xfrm>
        </p:spPr>
        <p:txBody>
          <a:bodyPr/>
          <a:lstStyle/>
          <a:p>
            <a:pPr algn="ctr">
              <a:defRPr/>
            </a:pPr>
            <a:r>
              <a:rPr lang="fr-FR" dirty="0">
                <a:solidFill>
                  <a:srgbClr val="002060"/>
                </a:solidFill>
              </a:rPr>
              <a:t>DEROGATIONS nationales </a:t>
            </a:r>
            <a:br>
              <a:rPr lang="fr-FR" dirty="0">
                <a:solidFill>
                  <a:srgbClr val="002060"/>
                </a:solidFill>
              </a:rPr>
            </a:br>
            <a:r>
              <a:rPr lang="fr-FR" dirty="0">
                <a:solidFill>
                  <a:srgbClr val="002060"/>
                </a:solidFill>
              </a:rPr>
              <a:t>AU REGLEMENT AIRCREW </a:t>
            </a:r>
            <a:r>
              <a:rPr lang="fr-FR" dirty="0" smtClean="0">
                <a:solidFill>
                  <a:srgbClr val="002060"/>
                </a:solidFill>
              </a:rPr>
              <a:t>(5/6)</a:t>
            </a:r>
            <a:endParaRPr lang="fr-FR" dirty="0"/>
          </a:p>
        </p:txBody>
      </p:sp>
      <p:sp>
        <p:nvSpPr>
          <p:cNvPr id="25603" name="Espace réservé du texte 2"/>
          <p:cNvSpPr>
            <a:spLocks noGrp="1"/>
          </p:cNvSpPr>
          <p:nvPr>
            <p:ph type="body" idx="1"/>
          </p:nvPr>
        </p:nvSpPr>
        <p:spPr bwMode="auto">
          <a:xfrm>
            <a:off x="1244600" y="4344988"/>
            <a:ext cx="7772400" cy="1500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r-FR" altLang="fr-FR" b="1" smtClean="0">
                <a:solidFill>
                  <a:srgbClr val="002060"/>
                </a:solidFill>
                <a:ea typeface="ヒラギノ角ゴ Pro W3" pitchFamily="126" charset="-128"/>
              </a:rPr>
              <a:t>Dérogation relative aux compétences PBN</a:t>
            </a:r>
          </a:p>
          <a:p>
            <a:r>
              <a:rPr lang="fr-FR" altLang="fr-FR" smtClean="0">
                <a:solidFill>
                  <a:srgbClr val="002060"/>
                </a:solidFill>
                <a:ea typeface="ヒラギノ角ゴ Pro W3" pitchFamily="126" charset="-128"/>
              </a:rPr>
              <a:t>A compter du 25 août 2018, le règlement (UE) n°1178/2011 exige que tous les pilotes effectuant des opérations PBN (enroute et/ou approches) soient titulaires du privilège PBN attaché à leur qualification de vol aux instruments IR.</a:t>
            </a:r>
          </a:p>
          <a:p>
            <a:r>
              <a:rPr lang="fr-FR" altLang="fr-FR" smtClean="0">
                <a:solidFill>
                  <a:srgbClr val="002060"/>
                </a:solidFill>
                <a:ea typeface="ヒラギノ角ゴ Pro W3" pitchFamily="126" charset="-128"/>
              </a:rPr>
              <a:t>L'AESA a accordé un avis favorable à une demande de dérogation générique 14.4 de la France ayant pour objet de dispenser les pilotes titulaires de licences françaises CPL/ATPL et d’une qualification IR, conformes à l’annexe I partie FCL du règlement 1178/2011, employés par un opérateur effectuant des opérations relevant de la Part CAT ou Part NCC du règlement 965/2012, avec des aéronefs pour lesquels il n’est pour le moment pas requis, d’un point vue navigabilité, d’être équipés pour effectuer l’ensemble des procédures PBN. La dérogation prend fin le 25 août 2020.</a:t>
            </a:r>
          </a:p>
        </p:txBody>
      </p:sp>
    </p:spTree>
    <p:extLst>
      <p:ext uri="{BB962C8B-B14F-4D97-AF65-F5344CB8AC3E}">
        <p14:creationId xmlns:p14="http://schemas.microsoft.com/office/powerpoint/2010/main" val="28061915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4600" y="254000"/>
            <a:ext cx="7772400" cy="1362075"/>
          </a:xfrm>
        </p:spPr>
        <p:txBody>
          <a:bodyPr/>
          <a:lstStyle/>
          <a:p>
            <a:pPr algn="ctr">
              <a:defRPr/>
            </a:pPr>
            <a:r>
              <a:rPr lang="fr-FR" dirty="0">
                <a:solidFill>
                  <a:srgbClr val="002060"/>
                </a:solidFill>
              </a:rPr>
              <a:t>DEROGATIONS nationales </a:t>
            </a:r>
            <a:br>
              <a:rPr lang="fr-FR" dirty="0">
                <a:solidFill>
                  <a:srgbClr val="002060"/>
                </a:solidFill>
              </a:rPr>
            </a:br>
            <a:r>
              <a:rPr lang="fr-FR" dirty="0">
                <a:solidFill>
                  <a:srgbClr val="002060"/>
                </a:solidFill>
              </a:rPr>
              <a:t>AU REGLEMENT AIRCREW </a:t>
            </a:r>
            <a:r>
              <a:rPr lang="fr-FR" dirty="0" smtClean="0">
                <a:solidFill>
                  <a:srgbClr val="002060"/>
                </a:solidFill>
              </a:rPr>
              <a:t>(6/6)</a:t>
            </a:r>
            <a:endParaRPr lang="fr-FR" dirty="0"/>
          </a:p>
        </p:txBody>
      </p:sp>
      <p:sp>
        <p:nvSpPr>
          <p:cNvPr id="26627" name="Espace réservé du texte 2"/>
          <p:cNvSpPr>
            <a:spLocks noGrp="1"/>
          </p:cNvSpPr>
          <p:nvPr>
            <p:ph type="body" idx="1"/>
          </p:nvPr>
        </p:nvSpPr>
        <p:spPr bwMode="auto">
          <a:xfrm>
            <a:off x="1244600" y="4198938"/>
            <a:ext cx="7772400" cy="1500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r-FR" altLang="fr-FR" b="1" smtClean="0">
                <a:solidFill>
                  <a:srgbClr val="002060"/>
                </a:solidFill>
                <a:ea typeface="ヒラギノ角ゴ Pro W3" pitchFamily="126" charset="-128"/>
              </a:rPr>
              <a:t>Dérogation relative aux activités SMUH</a:t>
            </a:r>
          </a:p>
          <a:p>
            <a:r>
              <a:rPr lang="fr-FR" altLang="fr-FR" smtClean="0">
                <a:solidFill>
                  <a:srgbClr val="002060"/>
                </a:solidFill>
                <a:ea typeface="ヒラギノ角ゴ Pro W3" pitchFamily="126" charset="-128"/>
              </a:rPr>
              <a:t>L'AESA a accordé un avis favorable à la demande de dérogation 14.4 de la France ayant pour objet d'autoriser, pour des pilotes âgés de plus de 60 ans et jusqu'à l'âge de 65 ans au plus, des opérations monopilote de service médical d'urgence par hélicoptère (SMUH) limitées au territoire national.  Cette exemption, qui déroge au FCL.065 du règlement (EU) n°1178/2011, s'entend sous réserve de l'accord préalable individuel de l'autorité de délivrance des licences, sur la demande de pilotes concernés et avec l'accord de leur opérateur, et est assortie de conditions complémentaires d'ordre médical et opérationnel.</a:t>
            </a:r>
            <a:br>
              <a:rPr lang="fr-FR" altLang="fr-FR" smtClean="0">
                <a:solidFill>
                  <a:srgbClr val="002060"/>
                </a:solidFill>
                <a:ea typeface="ヒラギノ角ゴ Pro W3" pitchFamily="126" charset="-128"/>
              </a:rPr>
            </a:br>
            <a:r>
              <a:rPr lang="fr-FR" altLang="fr-FR" smtClean="0">
                <a:solidFill>
                  <a:srgbClr val="002060"/>
                </a:solidFill>
                <a:ea typeface="ヒラギノ角ゴ Pro W3" pitchFamily="126" charset="-128"/>
              </a:rPr>
              <a:t>La dérogation prend fin le 30 juin 2020.</a:t>
            </a:r>
          </a:p>
        </p:txBody>
      </p:sp>
    </p:spTree>
    <p:extLst>
      <p:ext uri="{BB962C8B-B14F-4D97-AF65-F5344CB8AC3E}">
        <p14:creationId xmlns:p14="http://schemas.microsoft.com/office/powerpoint/2010/main" val="30581524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3"/>
          <p:cNvSpPr>
            <a:spLocks noGrp="1"/>
          </p:cNvSpPr>
          <p:nvPr>
            <p:ph type="ctrTitle"/>
          </p:nvPr>
        </p:nvSpPr>
        <p:spPr bwMode="auto">
          <a:xfrm>
            <a:off x="3544888" y="1411015"/>
            <a:ext cx="4913312" cy="40890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fr-FR" altLang="fr-FR" sz="3600" dirty="0" smtClean="0">
                <a:latin typeface="Liberation Sans" pitchFamily="34" charset="0"/>
                <a:ea typeface="ヒラギノ角ゴ Pro W3" pitchFamily="126" charset="-128"/>
                <a:cs typeface="Liberation Sans" pitchFamily="34" charset="0"/>
              </a:rPr>
              <a:t>Séminaire DSAC surveillance organismes de formation</a:t>
            </a:r>
            <a:br>
              <a:rPr lang="fr-FR" altLang="fr-FR" sz="3600" dirty="0" smtClean="0">
                <a:latin typeface="Liberation Sans" pitchFamily="34" charset="0"/>
                <a:ea typeface="ヒラギノ角ゴ Pro W3" pitchFamily="126" charset="-128"/>
                <a:cs typeface="Liberation Sans" pitchFamily="34" charset="0"/>
              </a:rPr>
            </a:br>
            <a:r>
              <a:rPr lang="fr-FR" altLang="fr-FR" sz="3600" dirty="0" smtClean="0">
                <a:latin typeface="Liberation Sans" pitchFamily="34" charset="0"/>
                <a:ea typeface="ヒラギノ角ゴ Pro W3" pitchFamily="126" charset="-128"/>
                <a:cs typeface="Liberation Sans" pitchFamily="34" charset="0"/>
              </a:rPr>
              <a:t> </a:t>
            </a:r>
            <a:r>
              <a:rPr lang="fr-FR" altLang="fr-FR" sz="2700" dirty="0" smtClean="0">
                <a:latin typeface="Liberation Sans" pitchFamily="34" charset="0"/>
                <a:ea typeface="ヒラギノ角ゴ Pro W3" pitchFamily="126" charset="-128"/>
                <a:cs typeface="Liberation Sans" pitchFamily="34" charset="0"/>
              </a:rPr>
              <a:t>28 novembre 2018</a:t>
            </a:r>
            <a:r>
              <a:rPr lang="fr-FR" altLang="fr-FR" sz="3600" dirty="0" smtClean="0">
                <a:latin typeface="Liberation Sans" pitchFamily="34" charset="0"/>
                <a:ea typeface="ヒラギノ角ゴ Pro W3" pitchFamily="126" charset="-128"/>
                <a:cs typeface="Liberation Sans" pitchFamily="34" charset="0"/>
              </a:rPr>
              <a:t/>
            </a:r>
            <a:br>
              <a:rPr lang="fr-FR" altLang="fr-FR" sz="3600" dirty="0" smtClean="0">
                <a:latin typeface="Liberation Sans" pitchFamily="34" charset="0"/>
                <a:ea typeface="ヒラギノ角ゴ Pro W3" pitchFamily="126" charset="-128"/>
                <a:cs typeface="Liberation Sans" pitchFamily="34" charset="0"/>
              </a:rPr>
            </a:br>
            <a:r>
              <a:rPr lang="fr-FR" altLang="fr-FR" sz="3600" dirty="0" smtClean="0">
                <a:latin typeface="Liberation Sans" pitchFamily="34" charset="0"/>
                <a:ea typeface="ヒラギノ角ゴ Pro W3" pitchFamily="126" charset="-128"/>
                <a:cs typeface="Liberation Sans" pitchFamily="34" charset="0"/>
              </a:rPr>
              <a:t/>
            </a:r>
            <a:br>
              <a:rPr lang="fr-FR" altLang="fr-FR" sz="3600" dirty="0" smtClean="0">
                <a:latin typeface="Liberation Sans" pitchFamily="34" charset="0"/>
                <a:ea typeface="ヒラギノ角ゴ Pro W3" pitchFamily="126" charset="-128"/>
                <a:cs typeface="Liberation Sans" pitchFamily="34" charset="0"/>
              </a:rPr>
            </a:br>
            <a:r>
              <a:rPr lang="fr-FR" altLang="fr-FR" sz="3600" b="1" dirty="0" smtClean="0">
                <a:latin typeface="Liberation Sans" pitchFamily="34" charset="0"/>
                <a:ea typeface="ヒラギノ角ゴ Pro W3" pitchFamily="126" charset="-128"/>
                <a:cs typeface="Liberation Sans" pitchFamily="34" charset="0"/>
              </a:rPr>
              <a:t>Autres informations:</a:t>
            </a:r>
            <a:br>
              <a:rPr lang="fr-FR" altLang="fr-FR" sz="3600" b="1" dirty="0" smtClean="0">
                <a:latin typeface="Liberation Sans" pitchFamily="34" charset="0"/>
                <a:ea typeface="ヒラギノ角ゴ Pro W3" pitchFamily="126" charset="-128"/>
                <a:cs typeface="Liberation Sans" pitchFamily="34" charset="0"/>
              </a:rPr>
            </a:br>
            <a:r>
              <a:rPr lang="fr-FR" altLang="fr-FR" sz="3600" b="1" dirty="0" smtClean="0">
                <a:latin typeface="Liberation Sans" pitchFamily="34" charset="0"/>
                <a:ea typeface="ヒラギノ角ゴ Pro W3" pitchFamily="126" charset="-128"/>
                <a:cs typeface="Liberation Sans" pitchFamily="34" charset="0"/>
              </a:rPr>
              <a:t>Rappels sur conformité documentaire ATO</a:t>
            </a:r>
            <a:endParaRPr lang="fr-FR" altLang="fr-FR" sz="1600" i="1" dirty="0">
              <a:latin typeface="Liberation Sans" pitchFamily="34" charset="0"/>
              <a:ea typeface="ヒラギノ角ゴ Pro W3" pitchFamily="126" charset="-128"/>
              <a:cs typeface="Liberation Sans" pitchFamily="34" charset="0"/>
            </a:endParaRPr>
          </a:p>
        </p:txBody>
      </p:sp>
    </p:spTree>
    <p:extLst>
      <p:ext uri="{BB962C8B-B14F-4D97-AF65-F5344CB8AC3E}">
        <p14:creationId xmlns:p14="http://schemas.microsoft.com/office/powerpoint/2010/main" val="35317336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oneTexte 14"/>
          <p:cNvSpPr txBox="1">
            <a:spLocks noChangeArrowheads="1"/>
          </p:cNvSpPr>
          <p:nvPr/>
        </p:nvSpPr>
        <p:spPr bwMode="auto">
          <a:xfrm>
            <a:off x="1108075" y="2763838"/>
            <a:ext cx="77216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algn="just" eaLnBrk="1" hangingPunct="1">
              <a:buClr>
                <a:schemeClr val="tx2"/>
              </a:buClr>
              <a:buSzPct val="120000"/>
              <a:buFont typeface="Calibri" pitchFamily="34" charset="0"/>
              <a:buAutoNum type="arabicPeriod"/>
            </a:pPr>
            <a:r>
              <a:rPr lang="fr-FR" altLang="fr-FR" sz="3200" b="1" dirty="0">
                <a:solidFill>
                  <a:srgbClr val="002060"/>
                </a:solidFill>
              </a:rPr>
              <a:t>Vocabulaire </a:t>
            </a:r>
          </a:p>
          <a:p>
            <a:pPr algn="just" eaLnBrk="1" hangingPunct="1">
              <a:buClr>
                <a:schemeClr val="tx2"/>
              </a:buClr>
              <a:buSzPct val="120000"/>
              <a:buFont typeface="Calibri" pitchFamily="34" charset="0"/>
              <a:buAutoNum type="arabicPeriod"/>
            </a:pPr>
            <a:r>
              <a:rPr lang="fr-FR" altLang="fr-FR" sz="3200" b="1" dirty="0">
                <a:solidFill>
                  <a:srgbClr val="002060"/>
                </a:solidFill>
              </a:rPr>
              <a:t>Conformité réglementaire (ORA.GEN.210 - Exigences en termes de personnels)</a:t>
            </a:r>
          </a:p>
          <a:p>
            <a:pPr algn="just" eaLnBrk="1" hangingPunct="1">
              <a:buClr>
                <a:schemeClr val="tx2"/>
              </a:buClr>
              <a:buSzPct val="120000"/>
              <a:buFont typeface="Calibri" pitchFamily="34" charset="0"/>
              <a:buAutoNum type="arabicPeriod"/>
            </a:pPr>
            <a:r>
              <a:rPr lang="fr-FR" altLang="fr-FR" sz="3200" b="1" dirty="0" smtClean="0">
                <a:solidFill>
                  <a:srgbClr val="002060"/>
                </a:solidFill>
              </a:rPr>
              <a:t>Formations modulaires/intégrées</a:t>
            </a:r>
            <a:endParaRPr lang="fr-FR" altLang="fr-FR" sz="3200" b="1" dirty="0">
              <a:solidFill>
                <a:srgbClr val="002060"/>
              </a:solidFill>
            </a:endParaRPr>
          </a:p>
          <a:p>
            <a:pPr algn="just" eaLnBrk="1" hangingPunct="1">
              <a:buClr>
                <a:schemeClr val="tx2"/>
              </a:buClr>
              <a:buSzPct val="120000"/>
              <a:buFont typeface="Calibri" pitchFamily="34" charset="0"/>
              <a:buAutoNum type="arabicPeriod"/>
            </a:pPr>
            <a:endParaRPr lang="fr-FR" altLang="fr-FR" sz="2400" b="1" dirty="0"/>
          </a:p>
        </p:txBody>
      </p:sp>
      <p:sp>
        <p:nvSpPr>
          <p:cNvPr id="6" name="Titre 2"/>
          <p:cNvSpPr txBox="1">
            <a:spLocks/>
          </p:cNvSpPr>
          <p:nvPr/>
        </p:nvSpPr>
        <p:spPr bwMode="auto">
          <a:xfrm>
            <a:off x="977900" y="152400"/>
            <a:ext cx="777240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457200" rtl="0" eaLnBrk="0" fontAlgn="base" hangingPunct="0">
              <a:spcBef>
                <a:spcPct val="0"/>
              </a:spcBef>
              <a:spcAft>
                <a:spcPct val="0"/>
              </a:spcAft>
              <a:defRPr sz="3200" b="1" kern="1200" cap="all">
                <a:solidFill>
                  <a:srgbClr val="5E39BF"/>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ctr" eaLnBrk="1" fontAlgn="auto" hangingPunct="1">
              <a:spcAft>
                <a:spcPts val="0"/>
              </a:spcAft>
              <a:defRPr/>
            </a:pPr>
            <a:r>
              <a:rPr lang="fr-FR" sz="2800" cap="none" dirty="0" smtClean="0">
                <a:solidFill>
                  <a:srgbClr val="002060"/>
                </a:solidFill>
                <a:ea typeface="+mj-ea"/>
                <a:cs typeface="+mj-cs"/>
              </a:rPr>
              <a:t>Audit EASA Octobre 2018</a:t>
            </a:r>
          </a:p>
          <a:p>
            <a:pPr algn="ctr" eaLnBrk="1" fontAlgn="auto" hangingPunct="1">
              <a:spcAft>
                <a:spcPts val="0"/>
              </a:spcAft>
              <a:defRPr/>
            </a:pPr>
            <a:r>
              <a:rPr lang="fr-FR" sz="2800" cap="none" dirty="0" smtClean="0">
                <a:solidFill>
                  <a:srgbClr val="002060"/>
                </a:solidFill>
                <a:ea typeface="+mj-ea"/>
                <a:cs typeface="+mj-cs"/>
              </a:rPr>
              <a:t>Domaine FCL</a:t>
            </a:r>
          </a:p>
        </p:txBody>
      </p:sp>
      <p:sp>
        <p:nvSpPr>
          <p:cNvPr id="6148" name="Espace réservé du numéro de diapositive 2"/>
          <p:cNvSpPr>
            <a:spLocks noGrp="1"/>
          </p:cNvSpPr>
          <p:nvPr>
            <p:ph type="sldNum" sz="quarter" idx="4294967295"/>
          </p:nvPr>
        </p:nvSpPr>
        <p:spPr bwMode="auto">
          <a:xfrm>
            <a:off x="7010400" y="57848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eaLnBrk="1" hangingPunct="1"/>
            <a:fld id="{AA34385D-F312-40C3-8C2F-713A420147F2}" type="slidenum">
              <a:rPr lang="fr-FR" altLang="fr-FR" smtClean="0">
                <a:solidFill>
                  <a:srgbClr val="898989"/>
                </a:solidFill>
                <a:ea typeface="MS PGothic" pitchFamily="34" charset="-128"/>
              </a:rPr>
              <a:pPr eaLnBrk="1" hangingPunct="1"/>
              <a:t>76</a:t>
            </a:fld>
            <a:endParaRPr lang="fr-FR" altLang="fr-FR" smtClean="0">
              <a:solidFill>
                <a:srgbClr val="898989"/>
              </a:solidFill>
              <a:ea typeface="MS PGothic" pitchFamily="34" charset="-128"/>
            </a:endParaRPr>
          </a:p>
        </p:txBody>
      </p:sp>
    </p:spTree>
    <p:extLst>
      <p:ext uri="{BB962C8B-B14F-4D97-AF65-F5344CB8AC3E}">
        <p14:creationId xmlns:p14="http://schemas.microsoft.com/office/powerpoint/2010/main" val="9334747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oneTexte 14"/>
          <p:cNvSpPr txBox="1">
            <a:spLocks noChangeArrowheads="1"/>
          </p:cNvSpPr>
          <p:nvPr/>
        </p:nvSpPr>
        <p:spPr bwMode="auto">
          <a:xfrm>
            <a:off x="1171575" y="2155825"/>
            <a:ext cx="7721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algn="just" eaLnBrk="1" hangingPunct="1">
              <a:buClr>
                <a:schemeClr val="tx2"/>
              </a:buClr>
              <a:buSzPct val="120000"/>
              <a:buFont typeface="Calibri" pitchFamily="34" charset="0"/>
              <a:buAutoNum type="arabicPeriod"/>
            </a:pPr>
            <a:r>
              <a:rPr lang="fr-FR" altLang="fr-FR" sz="2400" b="1">
                <a:solidFill>
                  <a:srgbClr val="002060"/>
                </a:solidFill>
              </a:rPr>
              <a:t>Mention de termes dans les Manuels relatifs au règlement précédent : JAR-FCL (FTO, TRTO,...) ou bien inappropriés (FSTD certifiés ZFTT, ....) ou bien encore des mentions subsistant dans les programmes de formation alors que le certificat ATO ne le mentionne pas (ZFTT,...).</a:t>
            </a:r>
          </a:p>
          <a:p>
            <a:pPr algn="just" eaLnBrk="1" hangingPunct="1">
              <a:buClr>
                <a:schemeClr val="tx2"/>
              </a:buClr>
              <a:buSzPct val="120000"/>
              <a:buFont typeface="Calibri" pitchFamily="34" charset="0"/>
              <a:buAutoNum type="arabicPeriod"/>
            </a:pPr>
            <a:endParaRPr lang="fr-FR" altLang="fr-FR" sz="2400">
              <a:solidFill>
                <a:srgbClr val="002060"/>
              </a:solidFill>
            </a:endParaRPr>
          </a:p>
          <a:p>
            <a:pPr algn="just" eaLnBrk="1" hangingPunct="1">
              <a:buClr>
                <a:schemeClr val="tx2"/>
              </a:buClr>
              <a:buSzPct val="120000"/>
              <a:buFont typeface="Calibri" pitchFamily="34" charset="0"/>
              <a:buAutoNum type="arabicPeriod"/>
            </a:pPr>
            <a:r>
              <a:rPr lang="fr-FR" altLang="fr-FR" sz="2400" b="1">
                <a:solidFill>
                  <a:srgbClr val="002060"/>
                </a:solidFill>
              </a:rPr>
              <a:t>Manuels ne ségréguent pas suffisamment activités ATO et FSTD</a:t>
            </a:r>
          </a:p>
        </p:txBody>
      </p:sp>
      <p:sp>
        <p:nvSpPr>
          <p:cNvPr id="6" name="Titre 2"/>
          <p:cNvSpPr txBox="1">
            <a:spLocks/>
          </p:cNvSpPr>
          <p:nvPr/>
        </p:nvSpPr>
        <p:spPr bwMode="auto">
          <a:xfrm>
            <a:off x="977900" y="152400"/>
            <a:ext cx="77724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457200" rtl="0" eaLnBrk="0" fontAlgn="base" hangingPunct="0">
              <a:spcBef>
                <a:spcPct val="0"/>
              </a:spcBef>
              <a:spcAft>
                <a:spcPct val="0"/>
              </a:spcAft>
              <a:defRPr sz="3200" b="1" kern="1200" cap="all">
                <a:solidFill>
                  <a:srgbClr val="5E39BF"/>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ctr" eaLnBrk="1" fontAlgn="auto" hangingPunct="1">
              <a:spcAft>
                <a:spcPts val="0"/>
              </a:spcAft>
              <a:defRPr/>
            </a:pPr>
            <a:r>
              <a:rPr lang="fr-FR" u="sng" cap="none" dirty="0" smtClean="0">
                <a:solidFill>
                  <a:srgbClr val="002060"/>
                </a:solidFill>
                <a:ea typeface="+mj-ea"/>
                <a:cs typeface="+mj-cs"/>
              </a:rPr>
              <a:t>VOCABULAIRE UTILISÉ DANS LES MANUELS</a:t>
            </a:r>
          </a:p>
        </p:txBody>
      </p:sp>
      <p:sp>
        <p:nvSpPr>
          <p:cNvPr id="7172" name="Espace réservé du numéro de diapositive 2"/>
          <p:cNvSpPr>
            <a:spLocks noGrp="1"/>
          </p:cNvSpPr>
          <p:nvPr>
            <p:ph type="sldNum" sz="quarter" idx="4294967295"/>
          </p:nvPr>
        </p:nvSpPr>
        <p:spPr bwMode="auto">
          <a:xfrm>
            <a:off x="7010400" y="57848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eaLnBrk="1" hangingPunct="1"/>
            <a:fld id="{EFB91633-4D30-4A3C-971F-4F8F79E33582}" type="slidenum">
              <a:rPr lang="fr-FR" altLang="fr-FR" smtClean="0">
                <a:solidFill>
                  <a:srgbClr val="898989"/>
                </a:solidFill>
                <a:ea typeface="MS PGothic" pitchFamily="34" charset="-128"/>
              </a:rPr>
              <a:pPr eaLnBrk="1" hangingPunct="1"/>
              <a:t>77</a:t>
            </a:fld>
            <a:endParaRPr lang="fr-FR" altLang="fr-FR" smtClean="0">
              <a:solidFill>
                <a:srgbClr val="898989"/>
              </a:solidFill>
              <a:ea typeface="MS PGothic" pitchFamily="34" charset="-128"/>
            </a:endParaRPr>
          </a:p>
        </p:txBody>
      </p:sp>
    </p:spTree>
    <p:extLst>
      <p:ext uri="{BB962C8B-B14F-4D97-AF65-F5344CB8AC3E}">
        <p14:creationId xmlns:p14="http://schemas.microsoft.com/office/powerpoint/2010/main" val="17698653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oneTexte 14"/>
          <p:cNvSpPr txBox="1">
            <a:spLocks noChangeArrowheads="1"/>
          </p:cNvSpPr>
          <p:nvPr/>
        </p:nvSpPr>
        <p:spPr bwMode="auto">
          <a:xfrm>
            <a:off x="1263650" y="915988"/>
            <a:ext cx="814705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eaLnBrk="1" hangingPunct="1">
              <a:spcAft>
                <a:spcPts val="1200"/>
              </a:spcAft>
              <a:buClr>
                <a:schemeClr val="tx2"/>
              </a:buClr>
              <a:buSzPct val="120000"/>
              <a:defRPr/>
            </a:pPr>
            <a:r>
              <a:rPr lang="fr-FR" altLang="fr-FR" sz="2800" b="1" u="sng" dirty="0" smtClean="0">
                <a:solidFill>
                  <a:srgbClr val="002060"/>
                </a:solidFill>
              </a:rPr>
              <a:t>AMC1 ORA.ATO.210</a:t>
            </a:r>
          </a:p>
          <a:p>
            <a:pPr eaLnBrk="1" hangingPunct="1">
              <a:spcAft>
                <a:spcPts val="1200"/>
              </a:spcAft>
              <a:buClr>
                <a:schemeClr val="tx2"/>
              </a:buClr>
              <a:buSzPct val="120000"/>
              <a:defRPr/>
            </a:pPr>
            <a:r>
              <a:rPr lang="fr-FR" altLang="fr-FR" sz="2400" b="1" dirty="0" smtClean="0">
                <a:solidFill>
                  <a:srgbClr val="002060"/>
                </a:solidFill>
              </a:rPr>
              <a:t>d) Dans le cas d'un ATO n'offrant qu'un seul des éléments suivants :</a:t>
            </a:r>
          </a:p>
          <a:p>
            <a:pPr marL="457200" indent="-457200" eaLnBrk="1" hangingPunct="1">
              <a:spcAft>
                <a:spcPts val="1200"/>
              </a:spcAft>
              <a:buClr>
                <a:schemeClr val="tx2"/>
              </a:buClr>
              <a:buSzPct val="120000"/>
              <a:buFontTx/>
              <a:buAutoNum type="arabicParenBoth"/>
              <a:defRPr/>
            </a:pPr>
            <a:r>
              <a:rPr lang="fr-FR" altLang="fr-FR" sz="2400" b="1" dirty="0" smtClean="0">
                <a:solidFill>
                  <a:srgbClr val="002060"/>
                </a:solidFill>
              </a:rPr>
              <a:t>cours modulaires,</a:t>
            </a:r>
          </a:p>
          <a:p>
            <a:pPr marL="457200" indent="-457200" eaLnBrk="1" hangingPunct="1">
              <a:spcAft>
                <a:spcPts val="1200"/>
              </a:spcAft>
              <a:buClr>
                <a:schemeClr val="tx2"/>
              </a:buClr>
              <a:buSzPct val="120000"/>
              <a:buFontTx/>
              <a:buAutoNum type="arabicParenBoth"/>
              <a:defRPr/>
            </a:pPr>
            <a:r>
              <a:rPr lang="fr-FR" altLang="fr-FR" sz="2400" b="1" dirty="0" smtClean="0">
                <a:solidFill>
                  <a:srgbClr val="002060"/>
                </a:solidFill>
              </a:rPr>
              <a:t>cours de qualification de type,</a:t>
            </a:r>
          </a:p>
          <a:p>
            <a:pPr marL="457200" indent="-457200" eaLnBrk="1" hangingPunct="1">
              <a:spcAft>
                <a:spcPts val="1200"/>
              </a:spcAft>
              <a:buClr>
                <a:schemeClr val="tx2"/>
              </a:buClr>
              <a:buSzPct val="120000"/>
              <a:buFontTx/>
              <a:buAutoNum type="arabicParenBoth"/>
              <a:defRPr/>
            </a:pPr>
            <a:r>
              <a:rPr lang="fr-FR" altLang="fr-FR" sz="2400" b="1" dirty="0" smtClean="0">
                <a:solidFill>
                  <a:srgbClr val="002060"/>
                </a:solidFill>
              </a:rPr>
              <a:t>formation théorique,</a:t>
            </a:r>
          </a:p>
          <a:p>
            <a:pPr eaLnBrk="1" hangingPunct="1">
              <a:spcAft>
                <a:spcPts val="1200"/>
              </a:spcAft>
              <a:buClr>
                <a:schemeClr val="tx2"/>
              </a:buClr>
              <a:buSzPct val="120000"/>
              <a:defRPr/>
            </a:pPr>
            <a:r>
              <a:rPr lang="fr-FR" altLang="fr-FR" sz="2400" b="1" dirty="0" smtClean="0">
                <a:solidFill>
                  <a:srgbClr val="002060"/>
                </a:solidFill>
              </a:rPr>
              <a:t>les postes de RP, CFI et CTKI peuvent être combinés et tenus  par une ou deux personnes ayant une vaste expérience de la formation dispensée par l'organisme de formation, à temps plein ou à temps partiel, en fonction de l'étendue de la formation proposée. </a:t>
            </a:r>
          </a:p>
          <a:p>
            <a:pPr eaLnBrk="1" hangingPunct="1">
              <a:spcAft>
                <a:spcPts val="1200"/>
              </a:spcAft>
              <a:buClr>
                <a:schemeClr val="tx2"/>
              </a:buClr>
              <a:buSzPct val="120000"/>
              <a:defRPr/>
            </a:pPr>
            <a:endParaRPr lang="fr-FR" altLang="fr-FR" sz="2400" b="1" dirty="0" smtClean="0">
              <a:solidFill>
                <a:srgbClr val="002060"/>
              </a:solidFill>
            </a:endParaRPr>
          </a:p>
        </p:txBody>
      </p:sp>
      <p:sp>
        <p:nvSpPr>
          <p:cNvPr id="8195" name="Titre 2"/>
          <p:cNvSpPr>
            <a:spLocks noGrp="1"/>
          </p:cNvSpPr>
          <p:nvPr>
            <p:ph type="title"/>
          </p:nvPr>
        </p:nvSpPr>
        <p:spPr bwMode="auto">
          <a:xfrm>
            <a:off x="869950" y="271463"/>
            <a:ext cx="7772400" cy="94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eaLnBrk="1" hangingPunct="1"/>
            <a:r>
              <a:rPr lang="fr-FR" altLang="fr-FR" sz="3600" u="sng" cap="none" smtClean="0">
                <a:solidFill>
                  <a:srgbClr val="002060"/>
                </a:solidFill>
                <a:ea typeface="ヒラギノ角ゴ Pro W3" pitchFamily="126" charset="-128"/>
              </a:rPr>
              <a:t>CONFORMITE REGLEMENTAIRE</a:t>
            </a:r>
          </a:p>
        </p:txBody>
      </p:sp>
      <p:sp>
        <p:nvSpPr>
          <p:cNvPr id="8196" name="Espace réservé du numéro de diapositive 2"/>
          <p:cNvSpPr>
            <a:spLocks noGrp="1"/>
          </p:cNvSpPr>
          <p:nvPr>
            <p:ph type="sldNum" sz="quarter" idx="4294967295"/>
          </p:nvPr>
        </p:nvSpPr>
        <p:spPr bwMode="auto">
          <a:xfrm>
            <a:off x="7010400" y="57848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eaLnBrk="1" hangingPunct="1"/>
            <a:fld id="{0D7497A3-B9A5-4541-A59A-5CE4D1156254}" type="slidenum">
              <a:rPr lang="fr-FR" altLang="fr-FR" smtClean="0">
                <a:solidFill>
                  <a:srgbClr val="898989"/>
                </a:solidFill>
                <a:ea typeface="MS PGothic" pitchFamily="34" charset="-128"/>
              </a:rPr>
              <a:pPr eaLnBrk="1" hangingPunct="1"/>
              <a:t>78</a:t>
            </a:fld>
            <a:endParaRPr lang="fr-FR" altLang="fr-FR" smtClean="0">
              <a:solidFill>
                <a:srgbClr val="898989"/>
              </a:solidFill>
              <a:ea typeface="MS PGothic" pitchFamily="34" charset="-128"/>
            </a:endParaRPr>
          </a:p>
        </p:txBody>
      </p:sp>
    </p:spTree>
    <p:extLst>
      <p:ext uri="{BB962C8B-B14F-4D97-AF65-F5344CB8AC3E}">
        <p14:creationId xmlns:p14="http://schemas.microsoft.com/office/powerpoint/2010/main" val="18889311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4600" y="254000"/>
            <a:ext cx="7772400" cy="1362075"/>
          </a:xfrm>
        </p:spPr>
        <p:txBody>
          <a:bodyPr/>
          <a:lstStyle/>
          <a:p>
            <a:pPr algn="ctr">
              <a:defRPr/>
            </a:pPr>
            <a:r>
              <a:rPr lang="fr-FR" u="sng" dirty="0" smtClean="0">
                <a:solidFill>
                  <a:srgbClr val="002060"/>
                </a:solidFill>
              </a:rPr>
              <a:t>INTERPRETATION EASA</a:t>
            </a:r>
            <a:endParaRPr lang="fr-FR" u="sng" dirty="0">
              <a:solidFill>
                <a:srgbClr val="002060"/>
              </a:solidFill>
            </a:endParaRPr>
          </a:p>
        </p:txBody>
      </p:sp>
      <p:sp>
        <p:nvSpPr>
          <p:cNvPr id="9219" name="Espace réservé du texte 2"/>
          <p:cNvSpPr>
            <a:spLocks noGrp="1"/>
          </p:cNvSpPr>
          <p:nvPr>
            <p:ph type="body" idx="1"/>
          </p:nvPr>
        </p:nvSpPr>
        <p:spPr bwMode="auto">
          <a:xfrm>
            <a:off x="1244600" y="2701925"/>
            <a:ext cx="7772400" cy="1500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just"/>
            <a:r>
              <a:rPr lang="fr-FR" altLang="fr-FR" sz="2800" b="1" smtClean="0">
                <a:solidFill>
                  <a:srgbClr val="002060"/>
                </a:solidFill>
                <a:ea typeface="ヒラギノ角ゴ Pro W3" pitchFamily="126" charset="-128"/>
              </a:rPr>
              <a:t>Dans le cas des ATO proposant plus que de la formation à la QT (ex : formation instructeur TRI et examinateur TRE) alors :</a:t>
            </a:r>
          </a:p>
          <a:p>
            <a:r>
              <a:rPr lang="fr-FR" altLang="fr-FR" sz="2800" b="1" u="sng" smtClean="0">
                <a:solidFill>
                  <a:srgbClr val="002060"/>
                </a:solidFill>
                <a:ea typeface="ヒラギノ角ゴ Pro W3" pitchFamily="126" charset="-128"/>
              </a:rPr>
              <a:t> Les positions de RP, CFI et CTKI doivent être tenus par 3 personnes différentes</a:t>
            </a:r>
            <a:r>
              <a:rPr lang="fr-FR" altLang="fr-FR" sz="2800" b="1" smtClean="0">
                <a:solidFill>
                  <a:srgbClr val="002060"/>
                </a:solidFill>
                <a:ea typeface="ヒラギノ角ゴ Pro W3" pitchFamily="126" charset="-128"/>
              </a:rPr>
              <a:t>.</a:t>
            </a:r>
          </a:p>
        </p:txBody>
      </p:sp>
    </p:spTree>
    <p:extLst>
      <p:ext uri="{BB962C8B-B14F-4D97-AF65-F5344CB8AC3E}">
        <p14:creationId xmlns:p14="http://schemas.microsoft.com/office/powerpoint/2010/main" val="1873150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Programme de la matinée</a:t>
            </a:r>
            <a:endParaRPr lang="fr-FR" dirty="0"/>
          </a:p>
        </p:txBody>
      </p:sp>
      <p:sp>
        <p:nvSpPr>
          <p:cNvPr id="3" name="Espace réservé du texte 2"/>
          <p:cNvSpPr>
            <a:spLocks noGrp="1"/>
          </p:cNvSpPr>
          <p:nvPr>
            <p:ph type="body" idx="1"/>
          </p:nvPr>
        </p:nvSpPr>
        <p:spPr>
          <a:xfrm>
            <a:off x="1244326" y="1406526"/>
            <a:ext cx="7772400" cy="4079874"/>
          </a:xfrm>
        </p:spPr>
        <p:txBody>
          <a:bodyPr/>
          <a:lstStyle/>
          <a:p>
            <a:r>
              <a:rPr lang="fr-FR" dirty="0" smtClean="0"/>
              <a:t>09h00-09h30: Accueil</a:t>
            </a:r>
          </a:p>
          <a:p>
            <a:r>
              <a:rPr lang="fr-FR" dirty="0" smtClean="0"/>
              <a:t>09h30-09h45: Introduction</a:t>
            </a:r>
          </a:p>
          <a:p>
            <a:r>
              <a:rPr lang="fr-FR" dirty="0">
                <a:solidFill>
                  <a:srgbClr val="FF0000"/>
                </a:solidFill>
              </a:rPr>
              <a:t>09h45-10h30: Principales </a:t>
            </a:r>
            <a:r>
              <a:rPr lang="fr-FR" dirty="0" smtClean="0">
                <a:solidFill>
                  <a:srgbClr val="FF0000"/>
                </a:solidFill>
              </a:rPr>
              <a:t>évolutions méthodologiques</a:t>
            </a:r>
          </a:p>
          <a:p>
            <a:r>
              <a:rPr lang="fr-FR" dirty="0" smtClean="0"/>
              <a:t>10h30-11h00: Questions-réponses</a:t>
            </a:r>
          </a:p>
          <a:p>
            <a:r>
              <a:rPr lang="fr-FR" dirty="0" smtClean="0"/>
              <a:t>11h00-11h30: Pause</a:t>
            </a:r>
          </a:p>
          <a:p>
            <a:r>
              <a:rPr lang="fr-FR" dirty="0" smtClean="0"/>
              <a:t>11h30-12h00: Mise en œuvre de la surveillance basée sur les risques</a:t>
            </a:r>
          </a:p>
          <a:p>
            <a:r>
              <a:rPr lang="fr-FR" dirty="0" smtClean="0"/>
              <a:t>12h00-12h30: </a:t>
            </a:r>
            <a:r>
              <a:rPr lang="fr-FR" dirty="0"/>
              <a:t>Autres informations</a:t>
            </a:r>
          </a:p>
          <a:p>
            <a:r>
              <a:rPr lang="fr-FR" dirty="0" smtClean="0"/>
              <a:t>12h30-12h45: Questions-réponses</a:t>
            </a:r>
          </a:p>
          <a:p>
            <a:r>
              <a:rPr lang="fr-FR" dirty="0" smtClean="0"/>
              <a:t>12h45-13h00: Conclusion</a:t>
            </a:r>
            <a:endParaRPr lang="fr-FR" dirty="0"/>
          </a:p>
        </p:txBody>
      </p:sp>
    </p:spTree>
    <p:extLst>
      <p:ext uri="{BB962C8B-B14F-4D97-AF65-F5344CB8AC3E}">
        <p14:creationId xmlns:p14="http://schemas.microsoft.com/office/powerpoint/2010/main" val="4350884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4600" y="254000"/>
            <a:ext cx="7772400" cy="1362075"/>
          </a:xfrm>
        </p:spPr>
        <p:txBody>
          <a:bodyPr/>
          <a:lstStyle/>
          <a:p>
            <a:pPr algn="ctr">
              <a:defRPr/>
            </a:pPr>
            <a:r>
              <a:rPr lang="fr-FR" u="sng" dirty="0" smtClean="0">
                <a:solidFill>
                  <a:srgbClr val="002060"/>
                </a:solidFill>
              </a:rPr>
              <a:t>FORMATIONS MODULAIRES / INTEGREES</a:t>
            </a:r>
            <a:endParaRPr lang="fr-FR" u="sng" dirty="0">
              <a:solidFill>
                <a:srgbClr val="002060"/>
              </a:solidFill>
            </a:endParaRPr>
          </a:p>
        </p:txBody>
      </p:sp>
      <p:sp>
        <p:nvSpPr>
          <p:cNvPr id="10243" name="Espace réservé du texte 2"/>
          <p:cNvSpPr>
            <a:spLocks noGrp="1"/>
          </p:cNvSpPr>
          <p:nvPr>
            <p:ph type="body" idx="1"/>
          </p:nvPr>
        </p:nvSpPr>
        <p:spPr bwMode="auto">
          <a:xfrm>
            <a:off x="1139825" y="4102100"/>
            <a:ext cx="7772400" cy="1500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just"/>
            <a:r>
              <a:rPr lang="fr-FR" altLang="fr-FR" sz="2800" b="1" smtClean="0">
                <a:solidFill>
                  <a:srgbClr val="002060"/>
                </a:solidFill>
                <a:ea typeface="ヒラギノ角ゴ Pro W3" pitchFamily="126" charset="-128"/>
              </a:rPr>
              <a:t>Tout cursus de formation démarré en modulaire doit se dérouler intégralement avec des  formations modulaires.</a:t>
            </a:r>
          </a:p>
          <a:p>
            <a:pPr algn="just"/>
            <a:endParaRPr lang="fr-FR" altLang="fr-FR" sz="2800" b="1" smtClean="0">
              <a:solidFill>
                <a:srgbClr val="002060"/>
              </a:solidFill>
              <a:ea typeface="ヒラギノ角ゴ Pro W3" pitchFamily="126" charset="-128"/>
            </a:endParaRPr>
          </a:p>
          <a:p>
            <a:pPr algn="just"/>
            <a:r>
              <a:rPr lang="fr-FR" altLang="fr-FR" sz="2800" b="1" smtClean="0">
                <a:solidFill>
                  <a:srgbClr val="002060"/>
                </a:solidFill>
                <a:ea typeface="ヒラギノ角ゴ Pro W3" pitchFamily="126" charset="-128"/>
              </a:rPr>
              <a:t>Tout cursus de formation démarré en intégré doit se terminer en intégré.</a:t>
            </a:r>
          </a:p>
          <a:p>
            <a:pPr algn="just"/>
            <a:r>
              <a:rPr lang="fr-FR" altLang="fr-FR" sz="2400" b="1" i="1" smtClean="0">
                <a:solidFill>
                  <a:srgbClr val="002060"/>
                </a:solidFill>
                <a:ea typeface="ヒラギノ角ゴ Pro W3" pitchFamily="126" charset="-128"/>
              </a:rPr>
              <a:t>(mais avec possibilité de prendre en compte des crédits de formation)</a:t>
            </a:r>
          </a:p>
          <a:p>
            <a:endParaRPr lang="fr-FR" altLang="fr-FR" sz="2800" b="1" i="1" smtClean="0">
              <a:solidFill>
                <a:srgbClr val="002060"/>
              </a:solidFill>
              <a:ea typeface="ヒラギノ角ゴ Pro W3" pitchFamily="126" charset="-128"/>
            </a:endParaRPr>
          </a:p>
        </p:txBody>
      </p:sp>
    </p:spTree>
    <p:extLst>
      <p:ext uri="{BB962C8B-B14F-4D97-AF65-F5344CB8AC3E}">
        <p14:creationId xmlns:p14="http://schemas.microsoft.com/office/powerpoint/2010/main" val="11794174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4600" y="254000"/>
            <a:ext cx="7772400" cy="1362075"/>
          </a:xfrm>
        </p:spPr>
        <p:txBody>
          <a:bodyPr/>
          <a:lstStyle/>
          <a:p>
            <a:pPr algn="ctr">
              <a:defRPr/>
            </a:pPr>
            <a:r>
              <a:rPr lang="fr-FR" u="sng" dirty="0" smtClean="0">
                <a:solidFill>
                  <a:srgbClr val="002060"/>
                </a:solidFill>
              </a:rPr>
              <a:t>FORMATIONS MODULAIRES / INTEGREES AVION</a:t>
            </a:r>
            <a:endParaRPr lang="fr-FR" dirty="0"/>
          </a:p>
        </p:txBody>
      </p:sp>
      <p:sp>
        <p:nvSpPr>
          <p:cNvPr id="3" name="Espace réservé du texte 2"/>
          <p:cNvSpPr>
            <a:spLocks noGrp="1"/>
          </p:cNvSpPr>
          <p:nvPr>
            <p:ph type="body" idx="1"/>
          </p:nvPr>
        </p:nvSpPr>
        <p:spPr>
          <a:xfrm>
            <a:off x="1244600" y="4411663"/>
            <a:ext cx="7772400" cy="1500187"/>
          </a:xfrm>
        </p:spPr>
        <p:txBody>
          <a:bodyPr/>
          <a:lstStyle/>
          <a:p>
            <a:pPr algn="just">
              <a:tabLst>
                <a:tab pos="0" algn="l"/>
              </a:tabLst>
              <a:defRPr/>
            </a:pPr>
            <a:r>
              <a:rPr lang="fr-FR" sz="2400" b="1" i="1" u="sng" dirty="0" smtClean="0">
                <a:solidFill>
                  <a:srgbClr val="002060"/>
                </a:solidFill>
              </a:rPr>
              <a:t>Exceptions </a:t>
            </a:r>
            <a:r>
              <a:rPr lang="fr-FR" sz="2400" b="1" i="1" dirty="0">
                <a:solidFill>
                  <a:srgbClr val="002060"/>
                </a:solidFill>
              </a:rPr>
              <a:t>: </a:t>
            </a:r>
            <a:endParaRPr lang="fr-FR" sz="2400" b="1" i="1" dirty="0" smtClean="0">
              <a:solidFill>
                <a:srgbClr val="002060"/>
              </a:solidFill>
            </a:endParaRPr>
          </a:p>
          <a:p>
            <a:pPr algn="just">
              <a:tabLst>
                <a:tab pos="0" algn="l"/>
              </a:tabLst>
              <a:defRPr/>
            </a:pPr>
            <a:r>
              <a:rPr lang="fr-FR" sz="2400" b="1" i="1" dirty="0">
                <a:solidFill>
                  <a:srgbClr val="002060"/>
                </a:solidFill>
              </a:rPr>
              <a:t>S</a:t>
            </a:r>
            <a:r>
              <a:rPr lang="fr-FR" sz="2400" b="1" i="1" dirty="0" smtClean="0">
                <a:solidFill>
                  <a:srgbClr val="002060"/>
                </a:solidFill>
              </a:rPr>
              <a:t>i </a:t>
            </a:r>
            <a:r>
              <a:rPr lang="fr-FR" sz="2400" b="1" i="1" dirty="0">
                <a:solidFill>
                  <a:srgbClr val="002060"/>
                </a:solidFill>
              </a:rPr>
              <a:t>passage de modulaire à intégré possibilité de prise en compte pour les détenteurs d’un PPL(A) ou (H</a:t>
            </a:r>
            <a:r>
              <a:rPr lang="fr-FR" sz="2400" b="1" i="1" dirty="0" smtClean="0">
                <a:solidFill>
                  <a:srgbClr val="002060"/>
                </a:solidFill>
              </a:rPr>
              <a:t>).</a:t>
            </a:r>
          </a:p>
          <a:p>
            <a:pPr marL="342900" indent="-342900" algn="just">
              <a:buFontTx/>
              <a:buChar char="-"/>
              <a:tabLst>
                <a:tab pos="0" algn="l"/>
              </a:tabLst>
              <a:defRPr/>
            </a:pPr>
            <a:r>
              <a:rPr lang="fr-FR" sz="2400" b="1" i="1" dirty="0" smtClean="0">
                <a:solidFill>
                  <a:srgbClr val="002060"/>
                </a:solidFill>
              </a:rPr>
              <a:t>Part </a:t>
            </a:r>
            <a:r>
              <a:rPr lang="fr-FR" sz="2400" b="1" i="1" dirty="0">
                <a:solidFill>
                  <a:srgbClr val="002060"/>
                </a:solidFill>
              </a:rPr>
              <a:t>FCL - Appendice 3, A) 3) </a:t>
            </a:r>
            <a:r>
              <a:rPr lang="fr-FR" sz="2400" b="1" i="1" dirty="0" smtClean="0">
                <a:solidFill>
                  <a:srgbClr val="002060"/>
                </a:solidFill>
              </a:rPr>
              <a:t>pour l’ATPL(A) intégré</a:t>
            </a:r>
          </a:p>
          <a:p>
            <a:pPr marL="342900" indent="-342900" algn="just">
              <a:buFontTx/>
              <a:buChar char="-"/>
              <a:tabLst>
                <a:tab pos="0" algn="l"/>
              </a:tabLst>
              <a:defRPr/>
            </a:pPr>
            <a:r>
              <a:rPr lang="fr-FR" sz="2400" b="1" i="1" dirty="0" smtClean="0">
                <a:solidFill>
                  <a:srgbClr val="002060"/>
                </a:solidFill>
              </a:rPr>
              <a:t>Part FCL – Appendice 3 C) 3) pour le CPL/IR(A) intégré</a:t>
            </a:r>
            <a:endParaRPr lang="fr-FR" sz="2400" b="1" i="1" dirty="0">
              <a:solidFill>
                <a:srgbClr val="002060"/>
              </a:solidFill>
            </a:endParaRPr>
          </a:p>
          <a:p>
            <a:pPr>
              <a:tabLst>
                <a:tab pos="0" algn="l"/>
              </a:tabLst>
              <a:defRPr/>
            </a:pPr>
            <a:r>
              <a:rPr lang="fr-FR" sz="2400" b="1" i="1" dirty="0" smtClean="0">
                <a:solidFill>
                  <a:srgbClr val="002060"/>
                </a:solidFill>
              </a:rPr>
              <a:t>-   Part </a:t>
            </a:r>
            <a:r>
              <a:rPr lang="fr-FR" sz="2400" b="1" i="1" dirty="0">
                <a:solidFill>
                  <a:srgbClr val="002060"/>
                </a:solidFill>
              </a:rPr>
              <a:t>FCL – Appendice 3 </a:t>
            </a:r>
            <a:r>
              <a:rPr lang="fr-FR" sz="2400" b="1" i="1" dirty="0" smtClean="0">
                <a:solidFill>
                  <a:srgbClr val="002060"/>
                </a:solidFill>
              </a:rPr>
              <a:t>D) </a:t>
            </a:r>
            <a:r>
              <a:rPr lang="fr-FR" sz="2400" b="1" i="1" dirty="0">
                <a:solidFill>
                  <a:srgbClr val="002060"/>
                </a:solidFill>
              </a:rPr>
              <a:t>3) pour le </a:t>
            </a:r>
            <a:r>
              <a:rPr lang="fr-FR" sz="2400" b="1" i="1" dirty="0" smtClean="0">
                <a:solidFill>
                  <a:srgbClr val="002060"/>
                </a:solidFill>
              </a:rPr>
              <a:t>CPL(A) </a:t>
            </a:r>
            <a:r>
              <a:rPr lang="fr-FR" sz="2400" b="1" i="1" dirty="0">
                <a:solidFill>
                  <a:srgbClr val="002060"/>
                </a:solidFill>
              </a:rPr>
              <a:t>intégré</a:t>
            </a:r>
          </a:p>
          <a:p>
            <a:pPr algn="just">
              <a:tabLst>
                <a:tab pos="0" algn="l"/>
              </a:tabLst>
              <a:defRPr/>
            </a:pPr>
            <a:r>
              <a:rPr lang="fr-FR" i="1" dirty="0">
                <a:solidFill>
                  <a:srgbClr val="002060"/>
                </a:solidFill>
              </a:rPr>
              <a:t>Dans le cas d'un PPL(A) ou </a:t>
            </a:r>
            <a:r>
              <a:rPr lang="fr-FR" i="1" dirty="0" smtClean="0">
                <a:solidFill>
                  <a:srgbClr val="002060"/>
                </a:solidFill>
              </a:rPr>
              <a:t>d'un PPL(H</a:t>
            </a:r>
            <a:r>
              <a:rPr lang="fr-FR" i="1" dirty="0">
                <a:solidFill>
                  <a:srgbClr val="002060"/>
                </a:solidFill>
              </a:rPr>
              <a:t>), 50 % des heures de vol effectuées avant le cours seront créditées, jusqu'à un maximum de 40 </a:t>
            </a:r>
            <a:r>
              <a:rPr lang="fr-FR" i="1" dirty="0" smtClean="0">
                <a:solidFill>
                  <a:srgbClr val="002060"/>
                </a:solidFill>
              </a:rPr>
              <a:t>heures </a:t>
            </a:r>
            <a:r>
              <a:rPr lang="fr-FR" i="1" dirty="0">
                <a:solidFill>
                  <a:srgbClr val="002060"/>
                </a:solidFill>
              </a:rPr>
              <a:t>de vol, ou 45 heures si la qualification de vol de nuit de l'avion a été obtenue, dont un maximum </a:t>
            </a:r>
            <a:r>
              <a:rPr lang="fr-FR" i="1" dirty="0" smtClean="0">
                <a:solidFill>
                  <a:srgbClr val="002060"/>
                </a:solidFill>
              </a:rPr>
              <a:t>de 20 </a:t>
            </a:r>
            <a:r>
              <a:rPr lang="fr-FR" i="1" dirty="0">
                <a:solidFill>
                  <a:srgbClr val="002060"/>
                </a:solidFill>
              </a:rPr>
              <a:t>heures peuvent être prises en compte dans le calcul du temps de vol avec double instruction</a:t>
            </a:r>
            <a:r>
              <a:rPr lang="fr-FR" dirty="0">
                <a:solidFill>
                  <a:srgbClr val="002060"/>
                </a:solidFill>
              </a:rPr>
              <a:t>.</a:t>
            </a:r>
          </a:p>
        </p:txBody>
      </p:sp>
    </p:spTree>
    <p:extLst>
      <p:ext uri="{BB962C8B-B14F-4D97-AF65-F5344CB8AC3E}">
        <p14:creationId xmlns:p14="http://schemas.microsoft.com/office/powerpoint/2010/main" val="18746101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4600" y="254000"/>
            <a:ext cx="7772400" cy="1362075"/>
          </a:xfrm>
        </p:spPr>
        <p:txBody>
          <a:bodyPr/>
          <a:lstStyle/>
          <a:p>
            <a:pPr algn="ctr">
              <a:defRPr/>
            </a:pPr>
            <a:r>
              <a:rPr lang="fr-FR" u="sng" dirty="0">
                <a:solidFill>
                  <a:srgbClr val="002060"/>
                </a:solidFill>
              </a:rPr>
              <a:t>FORMATIONS MODULAIRES / INTEGREES </a:t>
            </a:r>
            <a:r>
              <a:rPr lang="fr-FR" u="sng" dirty="0" smtClean="0">
                <a:solidFill>
                  <a:srgbClr val="002060"/>
                </a:solidFill>
              </a:rPr>
              <a:t>HELICOPTERE</a:t>
            </a:r>
            <a:endParaRPr lang="fr-FR" dirty="0"/>
          </a:p>
        </p:txBody>
      </p:sp>
      <p:sp>
        <p:nvSpPr>
          <p:cNvPr id="3" name="Espace réservé du texte 2"/>
          <p:cNvSpPr>
            <a:spLocks noGrp="1"/>
          </p:cNvSpPr>
          <p:nvPr>
            <p:ph type="body" idx="1"/>
          </p:nvPr>
        </p:nvSpPr>
        <p:spPr>
          <a:xfrm>
            <a:off x="1244600" y="4559300"/>
            <a:ext cx="7772400" cy="1500188"/>
          </a:xfrm>
        </p:spPr>
        <p:txBody>
          <a:bodyPr/>
          <a:lstStyle/>
          <a:p>
            <a:pPr algn="just">
              <a:tabLst>
                <a:tab pos="0" algn="l"/>
              </a:tabLst>
              <a:defRPr/>
            </a:pPr>
            <a:endParaRPr lang="fr-FR" b="1" i="1" u="sng" dirty="0" smtClean="0">
              <a:solidFill>
                <a:srgbClr val="002060"/>
              </a:solidFill>
            </a:endParaRPr>
          </a:p>
          <a:p>
            <a:pPr algn="just">
              <a:tabLst>
                <a:tab pos="0" algn="l"/>
              </a:tabLst>
              <a:defRPr/>
            </a:pPr>
            <a:r>
              <a:rPr lang="fr-FR" b="1" i="1" u="sng" dirty="0" smtClean="0">
                <a:solidFill>
                  <a:srgbClr val="002060"/>
                </a:solidFill>
              </a:rPr>
              <a:t>Exceptions </a:t>
            </a:r>
            <a:r>
              <a:rPr lang="fr-FR" b="1" i="1" dirty="0">
                <a:solidFill>
                  <a:srgbClr val="002060"/>
                </a:solidFill>
              </a:rPr>
              <a:t>: </a:t>
            </a:r>
          </a:p>
          <a:p>
            <a:pPr algn="just">
              <a:tabLst>
                <a:tab pos="0" algn="l"/>
              </a:tabLst>
              <a:defRPr/>
            </a:pPr>
            <a:r>
              <a:rPr lang="fr-FR" b="1" i="1" dirty="0">
                <a:solidFill>
                  <a:srgbClr val="002060"/>
                </a:solidFill>
              </a:rPr>
              <a:t>Si passage de modulaire à intégré possibilité de prise en compte pour les détenteurs d’un PPL(A) ou (H).</a:t>
            </a:r>
          </a:p>
          <a:p>
            <a:pPr marL="342900" indent="-342900" algn="just">
              <a:buFontTx/>
              <a:buChar char="-"/>
              <a:tabLst>
                <a:tab pos="0" algn="l"/>
              </a:tabLst>
              <a:defRPr/>
            </a:pPr>
            <a:r>
              <a:rPr lang="fr-FR" b="1" i="1" dirty="0">
                <a:solidFill>
                  <a:srgbClr val="002060"/>
                </a:solidFill>
              </a:rPr>
              <a:t>Part FCL - Appendice 3, </a:t>
            </a:r>
            <a:r>
              <a:rPr lang="fr-FR" b="1" i="1" dirty="0" smtClean="0">
                <a:solidFill>
                  <a:srgbClr val="002060"/>
                </a:solidFill>
              </a:rPr>
              <a:t>F) </a:t>
            </a:r>
            <a:r>
              <a:rPr lang="fr-FR" b="1" i="1" dirty="0">
                <a:solidFill>
                  <a:srgbClr val="002060"/>
                </a:solidFill>
              </a:rPr>
              <a:t>3) pour </a:t>
            </a:r>
            <a:r>
              <a:rPr lang="fr-FR" b="1" i="1" dirty="0" smtClean="0">
                <a:solidFill>
                  <a:srgbClr val="002060"/>
                </a:solidFill>
              </a:rPr>
              <a:t>l’ATP/IR(H) intégré</a:t>
            </a:r>
            <a:endParaRPr lang="fr-FR" b="1" i="1" dirty="0">
              <a:solidFill>
                <a:srgbClr val="002060"/>
              </a:solidFill>
            </a:endParaRPr>
          </a:p>
          <a:p>
            <a:pPr algn="just">
              <a:tabLst>
                <a:tab pos="0" algn="l"/>
              </a:tabLst>
              <a:defRPr/>
            </a:pPr>
            <a:r>
              <a:rPr lang="fr-FR" b="1" i="1" dirty="0" smtClean="0">
                <a:solidFill>
                  <a:srgbClr val="002060"/>
                </a:solidFill>
              </a:rPr>
              <a:t>-    Part </a:t>
            </a:r>
            <a:r>
              <a:rPr lang="fr-FR" b="1" i="1" dirty="0">
                <a:solidFill>
                  <a:srgbClr val="002060"/>
                </a:solidFill>
              </a:rPr>
              <a:t>FCL – Appendice 3 </a:t>
            </a:r>
            <a:r>
              <a:rPr lang="fr-FR" b="1" i="1" dirty="0" smtClean="0">
                <a:solidFill>
                  <a:srgbClr val="002060"/>
                </a:solidFill>
              </a:rPr>
              <a:t>G) </a:t>
            </a:r>
            <a:r>
              <a:rPr lang="fr-FR" b="1" i="1" dirty="0">
                <a:solidFill>
                  <a:srgbClr val="002060"/>
                </a:solidFill>
              </a:rPr>
              <a:t>3) pour </a:t>
            </a:r>
            <a:r>
              <a:rPr lang="fr-FR" b="1" i="1" dirty="0" smtClean="0">
                <a:solidFill>
                  <a:srgbClr val="002060"/>
                </a:solidFill>
              </a:rPr>
              <a:t>l’ATP(H) </a:t>
            </a:r>
            <a:r>
              <a:rPr lang="fr-FR" b="1" i="1" dirty="0">
                <a:solidFill>
                  <a:srgbClr val="002060"/>
                </a:solidFill>
              </a:rPr>
              <a:t>intégré</a:t>
            </a:r>
          </a:p>
          <a:p>
            <a:pPr marL="342900" indent="-342900">
              <a:buFontTx/>
              <a:buChar char="-"/>
              <a:tabLst>
                <a:tab pos="0" algn="l"/>
              </a:tabLst>
              <a:defRPr/>
            </a:pPr>
            <a:r>
              <a:rPr lang="fr-FR" b="1" i="1" dirty="0" smtClean="0">
                <a:solidFill>
                  <a:srgbClr val="002060"/>
                </a:solidFill>
              </a:rPr>
              <a:t>Part </a:t>
            </a:r>
            <a:r>
              <a:rPr lang="fr-FR" b="1" i="1" dirty="0">
                <a:solidFill>
                  <a:srgbClr val="002060"/>
                </a:solidFill>
              </a:rPr>
              <a:t>FCL – Appendice 3 </a:t>
            </a:r>
            <a:r>
              <a:rPr lang="fr-FR" b="1" i="1" dirty="0" smtClean="0">
                <a:solidFill>
                  <a:srgbClr val="002060"/>
                </a:solidFill>
              </a:rPr>
              <a:t>I) </a:t>
            </a:r>
            <a:r>
              <a:rPr lang="fr-FR" b="1" i="1" dirty="0">
                <a:solidFill>
                  <a:srgbClr val="002060"/>
                </a:solidFill>
              </a:rPr>
              <a:t>3) pour le </a:t>
            </a:r>
            <a:r>
              <a:rPr lang="fr-FR" b="1" i="1" dirty="0" smtClean="0">
                <a:solidFill>
                  <a:srgbClr val="002060"/>
                </a:solidFill>
              </a:rPr>
              <a:t>CPL/IR(H) intégré</a:t>
            </a:r>
          </a:p>
          <a:p>
            <a:pPr marL="342900" indent="-342900">
              <a:buFontTx/>
              <a:buChar char="-"/>
              <a:tabLst>
                <a:tab pos="0" algn="l"/>
              </a:tabLst>
              <a:defRPr/>
            </a:pPr>
            <a:r>
              <a:rPr lang="fr-FR" b="1" i="1" dirty="0" smtClean="0">
                <a:solidFill>
                  <a:srgbClr val="002060"/>
                </a:solidFill>
              </a:rPr>
              <a:t>Part </a:t>
            </a:r>
            <a:r>
              <a:rPr lang="fr-FR" b="1" i="1" dirty="0">
                <a:solidFill>
                  <a:srgbClr val="002060"/>
                </a:solidFill>
              </a:rPr>
              <a:t>FCL – Appendice 3 </a:t>
            </a:r>
            <a:r>
              <a:rPr lang="fr-FR" b="1" i="1" dirty="0" smtClean="0">
                <a:solidFill>
                  <a:srgbClr val="002060"/>
                </a:solidFill>
              </a:rPr>
              <a:t>J) </a:t>
            </a:r>
            <a:r>
              <a:rPr lang="fr-FR" b="1" i="1" dirty="0">
                <a:solidFill>
                  <a:srgbClr val="002060"/>
                </a:solidFill>
              </a:rPr>
              <a:t>3) pour </a:t>
            </a:r>
            <a:r>
              <a:rPr lang="fr-FR" b="1" i="1">
                <a:solidFill>
                  <a:srgbClr val="002060"/>
                </a:solidFill>
              </a:rPr>
              <a:t>le </a:t>
            </a:r>
            <a:r>
              <a:rPr lang="fr-FR" b="1" i="1" smtClean="0">
                <a:solidFill>
                  <a:srgbClr val="002060"/>
                </a:solidFill>
              </a:rPr>
              <a:t>CPL(H) </a:t>
            </a:r>
            <a:r>
              <a:rPr lang="fr-FR" b="1" i="1" dirty="0">
                <a:solidFill>
                  <a:srgbClr val="002060"/>
                </a:solidFill>
              </a:rPr>
              <a:t>intégré</a:t>
            </a:r>
          </a:p>
          <a:p>
            <a:pPr algn="just">
              <a:tabLst>
                <a:tab pos="0" algn="l"/>
              </a:tabLst>
              <a:defRPr/>
            </a:pPr>
            <a:r>
              <a:rPr lang="fr-FR" i="1" dirty="0" smtClean="0">
                <a:solidFill>
                  <a:srgbClr val="002060"/>
                </a:solidFill>
              </a:rPr>
              <a:t>Un </a:t>
            </a:r>
            <a:r>
              <a:rPr lang="fr-FR" i="1" dirty="0">
                <a:solidFill>
                  <a:srgbClr val="002060"/>
                </a:solidFill>
              </a:rPr>
              <a:t>candidat peut être admis </a:t>
            </a:r>
            <a:r>
              <a:rPr lang="fr-FR" i="1" dirty="0" smtClean="0">
                <a:solidFill>
                  <a:srgbClr val="002060"/>
                </a:solidFill>
              </a:rPr>
              <a:t>en </a:t>
            </a:r>
            <a:r>
              <a:rPr lang="fr-FR" i="1" dirty="0">
                <a:solidFill>
                  <a:srgbClr val="002060"/>
                </a:solidFill>
              </a:rPr>
              <a:t>tant que titulaire d'un </a:t>
            </a:r>
            <a:r>
              <a:rPr lang="fr-FR" i="1" dirty="0" smtClean="0">
                <a:solidFill>
                  <a:srgbClr val="002060"/>
                </a:solidFill>
              </a:rPr>
              <a:t>PPL(H) émis </a:t>
            </a:r>
            <a:r>
              <a:rPr lang="fr-FR" i="1" dirty="0">
                <a:solidFill>
                  <a:srgbClr val="002060"/>
                </a:solidFill>
              </a:rPr>
              <a:t>conformément à </a:t>
            </a:r>
            <a:r>
              <a:rPr lang="fr-FR" i="1" dirty="0" smtClean="0">
                <a:solidFill>
                  <a:srgbClr val="002060"/>
                </a:solidFill>
              </a:rPr>
              <a:t>l‘Annexe </a:t>
            </a:r>
            <a:r>
              <a:rPr lang="fr-FR" i="1" dirty="0">
                <a:solidFill>
                  <a:srgbClr val="002060"/>
                </a:solidFill>
              </a:rPr>
              <a:t>1 de la convention de Chicago. </a:t>
            </a:r>
            <a:r>
              <a:rPr lang="fr-FR" i="1" dirty="0" smtClean="0">
                <a:solidFill>
                  <a:srgbClr val="002060"/>
                </a:solidFill>
              </a:rPr>
              <a:t>50 </a:t>
            </a:r>
            <a:r>
              <a:rPr lang="fr-FR" i="1" dirty="0">
                <a:solidFill>
                  <a:srgbClr val="002060"/>
                </a:solidFill>
              </a:rPr>
              <a:t>% </a:t>
            </a:r>
            <a:r>
              <a:rPr lang="fr-FR" i="1" dirty="0" smtClean="0">
                <a:solidFill>
                  <a:srgbClr val="002060"/>
                </a:solidFill>
              </a:rPr>
              <a:t>de l'expérience sera créditée</a:t>
            </a:r>
            <a:r>
              <a:rPr lang="fr-FR" i="1" dirty="0">
                <a:solidFill>
                  <a:srgbClr val="002060"/>
                </a:solidFill>
              </a:rPr>
              <a:t>, jusqu'à un maximum de </a:t>
            </a:r>
            <a:r>
              <a:rPr lang="fr-FR" i="1" dirty="0" smtClean="0">
                <a:solidFill>
                  <a:srgbClr val="002060"/>
                </a:solidFill>
              </a:rPr>
              <a:t>40 heures (dont </a:t>
            </a:r>
            <a:r>
              <a:rPr lang="fr-FR" i="1" dirty="0">
                <a:solidFill>
                  <a:srgbClr val="002060"/>
                </a:solidFill>
              </a:rPr>
              <a:t>jusqu'à 20 heures de </a:t>
            </a:r>
            <a:r>
              <a:rPr lang="fr-FR" i="1" dirty="0" smtClean="0">
                <a:solidFill>
                  <a:srgbClr val="002060"/>
                </a:solidFill>
              </a:rPr>
              <a:t>double), ou </a:t>
            </a:r>
            <a:r>
              <a:rPr lang="fr-FR" i="1" dirty="0">
                <a:solidFill>
                  <a:srgbClr val="002060"/>
                </a:solidFill>
              </a:rPr>
              <a:t>50 heures, </a:t>
            </a:r>
            <a:r>
              <a:rPr lang="fr-FR" i="1" dirty="0" smtClean="0">
                <a:solidFill>
                  <a:srgbClr val="002060"/>
                </a:solidFill>
              </a:rPr>
              <a:t>(dont </a:t>
            </a:r>
            <a:r>
              <a:rPr lang="fr-FR" i="1" dirty="0">
                <a:solidFill>
                  <a:srgbClr val="002060"/>
                </a:solidFill>
              </a:rPr>
              <a:t>jusqu'à 25 heures peuvent être en </a:t>
            </a:r>
            <a:r>
              <a:rPr lang="fr-FR" i="1" dirty="0" smtClean="0">
                <a:solidFill>
                  <a:srgbClr val="002060"/>
                </a:solidFill>
              </a:rPr>
              <a:t>double) </a:t>
            </a:r>
            <a:r>
              <a:rPr lang="fr-FR" i="1" dirty="0">
                <a:solidFill>
                  <a:srgbClr val="002060"/>
                </a:solidFill>
              </a:rPr>
              <a:t>si une qualification de vol de nuit d'hélicoptère a été </a:t>
            </a:r>
            <a:r>
              <a:rPr lang="fr-FR" i="1" dirty="0" smtClean="0">
                <a:solidFill>
                  <a:srgbClr val="002060"/>
                </a:solidFill>
              </a:rPr>
              <a:t>obtenue.</a:t>
            </a:r>
            <a:endParaRPr lang="fr-FR" i="1" dirty="0"/>
          </a:p>
        </p:txBody>
      </p:sp>
    </p:spTree>
    <p:extLst>
      <p:ext uri="{BB962C8B-B14F-4D97-AF65-F5344CB8AC3E}">
        <p14:creationId xmlns:p14="http://schemas.microsoft.com/office/powerpoint/2010/main" val="390922483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bwMode="auto">
          <a:xfrm>
            <a:off x="776288" y="2286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fr-FR" altLang="fr-FR" dirty="0">
                <a:ea typeface="ヒラギノ角ゴ Pro W3" pitchFamily="126" charset="-128"/>
              </a:rPr>
              <a:t/>
            </a:r>
            <a:br>
              <a:rPr lang="fr-FR" altLang="fr-FR" dirty="0">
                <a:ea typeface="ヒラギノ角ゴ Pro W3" pitchFamily="126" charset="-128"/>
              </a:rPr>
            </a:br>
            <a:endParaRPr lang="fr-FR" altLang="fr-FR" dirty="0">
              <a:ea typeface="ヒラギノ角ゴ Pro W3" pitchFamily="126" charset="-128"/>
            </a:endParaRPr>
          </a:p>
        </p:txBody>
      </p:sp>
    </p:spTree>
    <p:extLst>
      <p:ext uri="{BB962C8B-B14F-4D97-AF65-F5344CB8AC3E}">
        <p14:creationId xmlns:p14="http://schemas.microsoft.com/office/powerpoint/2010/main" val="8642223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OSD</a:t>
            </a:r>
            <a:endParaRPr lang="fr-FR" dirty="0"/>
          </a:p>
        </p:txBody>
      </p:sp>
      <p:sp>
        <p:nvSpPr>
          <p:cNvPr id="3" name="Espace réservé du texte 2"/>
          <p:cNvSpPr>
            <a:spLocks noGrp="1"/>
          </p:cNvSpPr>
          <p:nvPr>
            <p:ph type="body" idx="1"/>
          </p:nvPr>
        </p:nvSpPr>
        <p:spPr/>
        <p:txBody>
          <a:bodyPr/>
          <a:lstStyle/>
          <a:p>
            <a:r>
              <a:rPr lang="fr-FR" dirty="0" smtClean="0"/>
              <a:t>Les informations sont disponibles à l’adresse suivante:</a:t>
            </a:r>
          </a:p>
          <a:p>
            <a:r>
              <a:rPr lang="fr-FR" dirty="0"/>
              <a:t>https://www.easa.europa.eu/sites/default/files/dfu/20170929_List%20of%20OSD%20TCSTC%20holders%20contacts.pdf</a:t>
            </a:r>
          </a:p>
        </p:txBody>
      </p:sp>
    </p:spTree>
    <p:extLst>
      <p:ext uri="{BB962C8B-B14F-4D97-AF65-F5344CB8AC3E}">
        <p14:creationId xmlns:p14="http://schemas.microsoft.com/office/powerpoint/2010/main" val="14979344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bwMode="auto">
          <a:xfrm>
            <a:off x="776288" y="2286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altLang="fr-FR" dirty="0" smtClean="0">
                <a:ea typeface="ヒラギノ角ゴ Pro W3" pitchFamily="126" charset="-128"/>
              </a:rPr>
              <a:t>Questions-réponses</a:t>
            </a:r>
            <a:br>
              <a:rPr lang="fr-FR" altLang="fr-FR" dirty="0" smtClean="0">
                <a:ea typeface="ヒラギノ角ゴ Pro W3" pitchFamily="126" charset="-128"/>
              </a:rPr>
            </a:br>
            <a:r>
              <a:rPr lang="fr-FR" altLang="fr-FR" dirty="0" smtClean="0">
                <a:ea typeface="ヒラギノ角ゴ Pro W3" pitchFamily="126" charset="-128"/>
              </a:rPr>
              <a:t/>
            </a:r>
            <a:br>
              <a:rPr lang="fr-FR" altLang="fr-FR" dirty="0" smtClean="0">
                <a:ea typeface="ヒラギノ角ゴ Pro W3" pitchFamily="126" charset="-128"/>
              </a:rPr>
            </a:br>
            <a:endParaRPr lang="fr-FR" altLang="fr-FR" dirty="0" smtClean="0">
              <a:ea typeface="ヒラギノ角ゴ Pro W3" pitchFamily="126" charset="-128"/>
            </a:endParaRPr>
          </a:p>
        </p:txBody>
      </p:sp>
    </p:spTree>
    <p:extLst>
      <p:ext uri="{BB962C8B-B14F-4D97-AF65-F5344CB8AC3E}">
        <p14:creationId xmlns:p14="http://schemas.microsoft.com/office/powerpoint/2010/main" val="375595397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bwMode="auto">
          <a:xfrm>
            <a:off x="776288" y="2286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fr-FR" altLang="fr-FR" dirty="0">
                <a:ea typeface="ヒラギノ角ゴ Pro W3" pitchFamily="126" charset="-128"/>
              </a:rPr>
              <a:t/>
            </a:r>
            <a:br>
              <a:rPr lang="fr-FR" altLang="fr-FR" dirty="0">
                <a:ea typeface="ヒラギノ角ゴ Pro W3" pitchFamily="126" charset="-128"/>
              </a:rPr>
            </a:br>
            <a:endParaRPr lang="fr-FR" altLang="fr-FR" dirty="0">
              <a:ea typeface="ヒラギノ角ゴ Pro W3" pitchFamily="126" charset="-128"/>
            </a:endParaRPr>
          </a:p>
        </p:txBody>
      </p:sp>
    </p:spTree>
    <p:extLst>
      <p:ext uri="{BB962C8B-B14F-4D97-AF65-F5344CB8AC3E}">
        <p14:creationId xmlns:p14="http://schemas.microsoft.com/office/powerpoint/2010/main" val="16024637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3"/>
          <p:cNvSpPr>
            <a:spLocks noGrp="1"/>
          </p:cNvSpPr>
          <p:nvPr>
            <p:ph type="ctrTitle"/>
          </p:nvPr>
        </p:nvSpPr>
        <p:spPr bwMode="auto">
          <a:xfrm>
            <a:off x="3544888" y="2344993"/>
            <a:ext cx="4913312" cy="31550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fr-FR" altLang="fr-FR" sz="3600" dirty="0" smtClean="0">
                <a:latin typeface="Liberation Sans" pitchFamily="34" charset="0"/>
                <a:ea typeface="ヒラギノ角ゴ Pro W3" pitchFamily="126" charset="-128"/>
                <a:cs typeface="Liberation Sans" pitchFamily="34" charset="0"/>
              </a:rPr>
              <a:t>Séminaire DSAC surveillance organismes de formation</a:t>
            </a:r>
            <a:br>
              <a:rPr lang="fr-FR" altLang="fr-FR" sz="3600" dirty="0" smtClean="0">
                <a:latin typeface="Liberation Sans" pitchFamily="34" charset="0"/>
                <a:ea typeface="ヒラギノ角ゴ Pro W3" pitchFamily="126" charset="-128"/>
                <a:cs typeface="Liberation Sans" pitchFamily="34" charset="0"/>
              </a:rPr>
            </a:br>
            <a:r>
              <a:rPr lang="fr-FR" altLang="fr-FR" sz="3600" dirty="0" smtClean="0">
                <a:latin typeface="Liberation Sans" pitchFamily="34" charset="0"/>
                <a:ea typeface="ヒラギノ角ゴ Pro W3" pitchFamily="126" charset="-128"/>
                <a:cs typeface="Liberation Sans" pitchFamily="34" charset="0"/>
              </a:rPr>
              <a:t> </a:t>
            </a:r>
            <a:r>
              <a:rPr lang="fr-FR" altLang="fr-FR" sz="2700" dirty="0" smtClean="0">
                <a:latin typeface="Liberation Sans" pitchFamily="34" charset="0"/>
                <a:ea typeface="ヒラギノ角ゴ Pro W3" pitchFamily="126" charset="-128"/>
                <a:cs typeface="Liberation Sans" pitchFamily="34" charset="0"/>
              </a:rPr>
              <a:t>28 novembre 2018</a:t>
            </a:r>
            <a:r>
              <a:rPr lang="fr-FR" altLang="fr-FR" sz="3600" dirty="0" smtClean="0">
                <a:latin typeface="Liberation Sans" pitchFamily="34" charset="0"/>
                <a:ea typeface="ヒラギノ角ゴ Pro W3" pitchFamily="126" charset="-128"/>
                <a:cs typeface="Liberation Sans" pitchFamily="34" charset="0"/>
              </a:rPr>
              <a:t/>
            </a:r>
            <a:br>
              <a:rPr lang="fr-FR" altLang="fr-FR" sz="3600" dirty="0" smtClean="0">
                <a:latin typeface="Liberation Sans" pitchFamily="34" charset="0"/>
                <a:ea typeface="ヒラギノ角ゴ Pro W3" pitchFamily="126" charset="-128"/>
                <a:cs typeface="Liberation Sans" pitchFamily="34" charset="0"/>
              </a:rPr>
            </a:br>
            <a:r>
              <a:rPr lang="fr-FR" altLang="fr-FR" sz="3600" dirty="0" smtClean="0">
                <a:latin typeface="Liberation Sans" pitchFamily="34" charset="0"/>
                <a:ea typeface="ヒラギノ角ゴ Pro W3" pitchFamily="126" charset="-128"/>
                <a:cs typeface="Liberation Sans" pitchFamily="34" charset="0"/>
              </a:rPr>
              <a:t/>
            </a:r>
            <a:br>
              <a:rPr lang="fr-FR" altLang="fr-FR" sz="3600" dirty="0" smtClean="0">
                <a:latin typeface="Liberation Sans" pitchFamily="34" charset="0"/>
                <a:ea typeface="ヒラギノ角ゴ Pro W3" pitchFamily="126" charset="-128"/>
                <a:cs typeface="Liberation Sans" pitchFamily="34" charset="0"/>
              </a:rPr>
            </a:br>
            <a:r>
              <a:rPr lang="fr-FR" altLang="fr-FR" sz="3600" b="1" dirty="0" smtClean="0">
                <a:latin typeface="Liberation Sans" pitchFamily="34" charset="0"/>
                <a:ea typeface="ヒラギノ角ゴ Pro W3" pitchFamily="126" charset="-128"/>
                <a:cs typeface="Liberation Sans" pitchFamily="34" charset="0"/>
              </a:rPr>
              <a:t>Conclusion</a:t>
            </a:r>
            <a:r>
              <a:rPr lang="fr-FR" altLang="fr-FR" sz="3600" dirty="0">
                <a:latin typeface="Liberation Sans" pitchFamily="34" charset="0"/>
                <a:ea typeface="ヒラギノ角ゴ Pro W3" pitchFamily="126" charset="-128"/>
                <a:cs typeface="Liberation Sans" pitchFamily="34" charset="0"/>
              </a:rPr>
              <a:t/>
            </a:r>
            <a:br>
              <a:rPr lang="fr-FR" altLang="fr-FR" sz="3600" dirty="0">
                <a:latin typeface="Liberation Sans" pitchFamily="34" charset="0"/>
                <a:ea typeface="ヒラギノ角ゴ Pro W3" pitchFamily="126" charset="-128"/>
                <a:cs typeface="Liberation Sans" pitchFamily="34" charset="0"/>
              </a:rPr>
            </a:br>
            <a:endParaRPr lang="fr-FR" altLang="fr-FR" sz="1600" i="1" dirty="0">
              <a:latin typeface="Liberation Sans" pitchFamily="34" charset="0"/>
              <a:ea typeface="ヒラギノ角ゴ Pro W3" pitchFamily="126" charset="-128"/>
              <a:cs typeface="Liberation Sans" pitchFamily="34" charset="0"/>
            </a:endParaRPr>
          </a:p>
        </p:txBody>
      </p:sp>
    </p:spTree>
    <p:extLst>
      <p:ext uri="{BB962C8B-B14F-4D97-AF65-F5344CB8AC3E}">
        <p14:creationId xmlns:p14="http://schemas.microsoft.com/office/powerpoint/2010/main" val="12810400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bwMode="auto">
          <a:xfrm>
            <a:off x="776288" y="2286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altLang="fr-FR" dirty="0" smtClean="0">
                <a:ea typeface="ヒラギノ角ゴ Pro W3" pitchFamily="126" charset="-128"/>
              </a:rPr>
              <a:t>AU REVOIR</a:t>
            </a:r>
            <a:br>
              <a:rPr lang="fr-FR" altLang="fr-FR" dirty="0" smtClean="0">
                <a:ea typeface="ヒラギノ角ゴ Pro W3" pitchFamily="126" charset="-128"/>
              </a:rPr>
            </a:br>
            <a:r>
              <a:rPr lang="fr-FR" altLang="fr-FR" dirty="0" smtClean="0">
                <a:ea typeface="ヒラギノ角ゴ Pro W3" pitchFamily="126" charset="-128"/>
              </a:rPr>
              <a:t/>
            </a:r>
            <a:br>
              <a:rPr lang="fr-FR" altLang="fr-FR" dirty="0" smtClean="0">
                <a:ea typeface="ヒラギノ角ゴ Pro W3" pitchFamily="126" charset="-128"/>
              </a:rPr>
            </a:br>
            <a:endParaRPr lang="fr-FR" altLang="fr-FR" dirty="0" smtClean="0">
              <a:ea typeface="ヒラギノ角ゴ Pro W3" pitchFamily="126" charset="-128"/>
            </a:endParaRPr>
          </a:p>
        </p:txBody>
      </p:sp>
    </p:spTree>
    <p:extLst>
      <p:ext uri="{BB962C8B-B14F-4D97-AF65-F5344CB8AC3E}">
        <p14:creationId xmlns:p14="http://schemas.microsoft.com/office/powerpoint/2010/main" val="335557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3"/>
          <p:cNvSpPr>
            <a:spLocks noGrp="1"/>
          </p:cNvSpPr>
          <p:nvPr>
            <p:ph type="ctrTitle"/>
          </p:nvPr>
        </p:nvSpPr>
        <p:spPr bwMode="auto">
          <a:xfrm>
            <a:off x="3544888" y="2344993"/>
            <a:ext cx="4913312" cy="31550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fr-FR" altLang="fr-FR" sz="3600" dirty="0" smtClean="0">
                <a:latin typeface="Liberation Sans" pitchFamily="34" charset="0"/>
                <a:ea typeface="ヒラギノ角ゴ Pro W3" pitchFamily="126" charset="-128"/>
                <a:cs typeface="Liberation Sans" pitchFamily="34" charset="0"/>
              </a:rPr>
              <a:t>Séminaire DSAC surveillance organismes de formation</a:t>
            </a:r>
            <a:br>
              <a:rPr lang="fr-FR" altLang="fr-FR" sz="3600" dirty="0" smtClean="0">
                <a:latin typeface="Liberation Sans" pitchFamily="34" charset="0"/>
                <a:ea typeface="ヒラギノ角ゴ Pro W3" pitchFamily="126" charset="-128"/>
                <a:cs typeface="Liberation Sans" pitchFamily="34" charset="0"/>
              </a:rPr>
            </a:br>
            <a:r>
              <a:rPr lang="fr-FR" altLang="fr-FR" sz="3600" dirty="0" smtClean="0">
                <a:latin typeface="Liberation Sans" pitchFamily="34" charset="0"/>
                <a:ea typeface="ヒラギノ角ゴ Pro W3" pitchFamily="126" charset="-128"/>
                <a:cs typeface="Liberation Sans" pitchFamily="34" charset="0"/>
              </a:rPr>
              <a:t> </a:t>
            </a:r>
            <a:r>
              <a:rPr lang="fr-FR" altLang="fr-FR" sz="2700" dirty="0" smtClean="0">
                <a:latin typeface="Liberation Sans" pitchFamily="34" charset="0"/>
                <a:ea typeface="ヒラギノ角ゴ Pro W3" pitchFamily="126" charset="-128"/>
                <a:cs typeface="Liberation Sans" pitchFamily="34" charset="0"/>
              </a:rPr>
              <a:t>28 novembre 2018</a:t>
            </a:r>
            <a:r>
              <a:rPr lang="fr-FR" altLang="fr-FR" sz="3600" dirty="0" smtClean="0">
                <a:latin typeface="Liberation Sans" pitchFamily="34" charset="0"/>
                <a:ea typeface="ヒラギノ角ゴ Pro W3" pitchFamily="126" charset="-128"/>
                <a:cs typeface="Liberation Sans" pitchFamily="34" charset="0"/>
              </a:rPr>
              <a:t/>
            </a:r>
            <a:br>
              <a:rPr lang="fr-FR" altLang="fr-FR" sz="3600" dirty="0" smtClean="0">
                <a:latin typeface="Liberation Sans" pitchFamily="34" charset="0"/>
                <a:ea typeface="ヒラギノ角ゴ Pro W3" pitchFamily="126" charset="-128"/>
                <a:cs typeface="Liberation Sans" pitchFamily="34" charset="0"/>
              </a:rPr>
            </a:br>
            <a:r>
              <a:rPr lang="fr-FR" altLang="fr-FR" sz="3600" dirty="0" smtClean="0">
                <a:latin typeface="Liberation Sans" pitchFamily="34" charset="0"/>
                <a:ea typeface="ヒラギノ角ゴ Pro W3" pitchFamily="126" charset="-128"/>
                <a:cs typeface="Liberation Sans" pitchFamily="34" charset="0"/>
              </a:rPr>
              <a:t/>
            </a:r>
            <a:br>
              <a:rPr lang="fr-FR" altLang="fr-FR" sz="3600" dirty="0" smtClean="0">
                <a:latin typeface="Liberation Sans" pitchFamily="34" charset="0"/>
                <a:ea typeface="ヒラギノ角ゴ Pro W3" pitchFamily="126" charset="-128"/>
                <a:cs typeface="Liberation Sans" pitchFamily="34" charset="0"/>
              </a:rPr>
            </a:br>
            <a:r>
              <a:rPr lang="fr-FR" altLang="fr-FR" sz="3600" b="1" dirty="0" smtClean="0">
                <a:latin typeface="Liberation Sans" pitchFamily="34" charset="0"/>
                <a:ea typeface="ヒラギノ角ゴ Pro W3" pitchFamily="126" charset="-128"/>
                <a:cs typeface="Liberation Sans" pitchFamily="34" charset="0"/>
              </a:rPr>
              <a:t>Principales évolutions méthodologiques</a:t>
            </a:r>
            <a:r>
              <a:rPr lang="fr-FR" altLang="fr-FR" sz="3600" dirty="0">
                <a:latin typeface="Liberation Sans" pitchFamily="34" charset="0"/>
                <a:ea typeface="ヒラギノ角ゴ Pro W3" pitchFamily="126" charset="-128"/>
                <a:cs typeface="Liberation Sans" pitchFamily="34" charset="0"/>
              </a:rPr>
              <a:t/>
            </a:r>
            <a:br>
              <a:rPr lang="fr-FR" altLang="fr-FR" sz="3600" dirty="0">
                <a:latin typeface="Liberation Sans" pitchFamily="34" charset="0"/>
                <a:ea typeface="ヒラギノ角ゴ Pro W3" pitchFamily="126" charset="-128"/>
                <a:cs typeface="Liberation Sans" pitchFamily="34" charset="0"/>
              </a:rPr>
            </a:br>
            <a:endParaRPr lang="fr-FR" altLang="fr-FR" sz="1600" i="1" dirty="0">
              <a:latin typeface="Liberation Sans" pitchFamily="34" charset="0"/>
              <a:ea typeface="ヒラギノ角ゴ Pro W3" pitchFamily="126" charset="-128"/>
              <a:cs typeface="Liberation Sans" pitchFamily="34" charset="0"/>
            </a:endParaRPr>
          </a:p>
        </p:txBody>
      </p:sp>
    </p:spTree>
    <p:extLst>
      <p:ext uri="{BB962C8B-B14F-4D97-AF65-F5344CB8AC3E}">
        <p14:creationId xmlns:p14="http://schemas.microsoft.com/office/powerpoint/2010/main" val="1971067120"/>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1345</TotalTime>
  <Words>4588</Words>
  <Application>Microsoft Office PowerPoint</Application>
  <PresentationFormat>Affichage à l'écran (4:3)</PresentationFormat>
  <Paragraphs>618</Paragraphs>
  <Slides>88</Slides>
  <Notes>19</Notes>
  <HiddenSlides>0</HiddenSlides>
  <MMClips>0</MMClips>
  <ScaleCrop>false</ScaleCrop>
  <HeadingPairs>
    <vt:vector size="4" baseType="variant">
      <vt:variant>
        <vt:lpstr>Thème</vt:lpstr>
      </vt:variant>
      <vt:variant>
        <vt:i4>2</vt:i4>
      </vt:variant>
      <vt:variant>
        <vt:lpstr>Titres des diapositives</vt:lpstr>
      </vt:variant>
      <vt:variant>
        <vt:i4>88</vt:i4>
      </vt:variant>
    </vt:vector>
  </HeadingPairs>
  <TitlesOfParts>
    <vt:vector size="90" baseType="lpstr">
      <vt:lpstr>Thème Office</vt:lpstr>
      <vt:lpstr>1_Thème Office</vt:lpstr>
      <vt:lpstr> Demi-journée ATO 28 novembre 2018  </vt:lpstr>
      <vt:lpstr>Séminaire DSAC surveillance organismes de formation  28 novembre 2018  Introduction </vt:lpstr>
      <vt:lpstr>Pourquoi ce séminaire?</vt:lpstr>
      <vt:lpstr>Objectifs de ce séminaire</vt:lpstr>
      <vt:lpstr>Informations logistiques</vt:lpstr>
      <vt:lpstr>Programme de la matinée</vt:lpstr>
      <vt:lpstr> </vt:lpstr>
      <vt:lpstr>Programme de la matinée</vt:lpstr>
      <vt:lpstr>Séminaire DSAC surveillance organismes de formation  28 novembre 2018  Principales évolutions méthodologiques </vt:lpstr>
      <vt:lpstr>Objectifs poursuivis</vt:lpstr>
      <vt:lpstr>Le GT « ROSATO »</vt:lpstr>
      <vt:lpstr>Principaux livrables</vt:lpstr>
      <vt:lpstr>Cartographie des ATO</vt:lpstr>
      <vt:lpstr>   Catégorisation des ATO  1/2</vt:lpstr>
      <vt:lpstr>   Catégorisation des ATO 2/2</vt:lpstr>
      <vt:lpstr>Postures de surveillance</vt:lpstr>
      <vt:lpstr>Mise en œuvre: élaboration du plan de surveillance annuel</vt:lpstr>
      <vt:lpstr>Mise en œuvre: notification du plan de surveillance annuel</vt:lpstr>
      <vt:lpstr>Mise en œuvre: suivi de la réalisation du plan de surveillance annuel</vt:lpstr>
      <vt:lpstr>Mise en œuvre: bilan et analyse du plan de surveillance annuel</vt:lpstr>
      <vt:lpstr> </vt:lpstr>
      <vt:lpstr>Questions-réponses  </vt:lpstr>
      <vt:lpstr> </vt:lpstr>
      <vt:lpstr>Programme de la matinée</vt:lpstr>
      <vt:lpstr>Séminaire DSAC surveillance organismes de formation  28 novembre 2018  Mise en œuvre de la surveillance basée sur les risques (RBO)</vt:lpstr>
      <vt:lpstr>Présentation PowerPoint</vt:lpstr>
      <vt:lpstr>Présentation PowerPoint</vt:lpstr>
      <vt:lpstr>Présentation PowerPoint</vt:lpstr>
      <vt:lpstr>EXIGENCES REGLEMENTAIRES RBO</vt:lpstr>
      <vt:lpstr>EXIGENCES REGLEMENTAIRES RBO</vt:lpstr>
      <vt:lpstr>EXIGENCES REGLEMENTAIRES RBO</vt:lpstr>
      <vt:lpstr>Elements modulables de la surveillance</vt:lpstr>
      <vt:lpstr>Processus de mise en œuvre du RBO</vt:lpstr>
      <vt:lpstr>Données collectées 1/3 Types de données collectées</vt:lpstr>
      <vt:lpstr>Données collectées 2/3 Types de données collectées</vt:lpstr>
      <vt:lpstr>Données collectées 3/3 Types de données collectées</vt:lpstr>
      <vt:lpstr>Collecte des données Performance du SGS</vt:lpstr>
      <vt:lpstr>Collecte des données Performance du SGS</vt:lpstr>
      <vt:lpstr>Analyse des données Schéma de principe</vt:lpstr>
      <vt:lpstr>Analyse des données Exploitation et synthèse</vt:lpstr>
      <vt:lpstr>Echanges avec l’organisme Contenu</vt:lpstr>
      <vt:lpstr>Echanges avec l’organisme Importance</vt:lpstr>
      <vt:lpstr>Réingénierie de l’Organisation de la Surveillance des ATO</vt:lpstr>
      <vt:lpstr>Mise en œuvre du RBO pour les ATO: Travaux menés et PERSPECTIVES</vt:lpstr>
      <vt:lpstr> </vt:lpstr>
      <vt:lpstr>Programme de la matinée</vt:lpstr>
      <vt:lpstr>Séminaire DSAC surveillance organismes de formation  28 novembre 2018  Autres informations</vt:lpstr>
      <vt:lpstr>Séminaire DSAC surveillance organismes de formation  28 novembre 2018  Autres informations: Généralités</vt:lpstr>
      <vt:lpstr>A signaler en 2018</vt:lpstr>
      <vt:lpstr>Documentation des ATO: Quelques points de vigilance pour 2019</vt:lpstr>
      <vt:lpstr>Surveillance des ATO: Quelques points de vigilance pour 2019</vt:lpstr>
      <vt:lpstr>Autres nouveautés attendues en 2019</vt:lpstr>
      <vt:lpstr>Séminaire DSAC surveillance organismes de formation  28 novembre 2018  Autres informations: Référentiel documentaire complémentaire</vt:lpstr>
      <vt:lpstr>Point d’avancement </vt:lpstr>
      <vt:lpstr>GUIDES domaine PN/FOR </vt:lpstr>
      <vt:lpstr>GUIDES domaine PN/FOR  </vt:lpstr>
      <vt:lpstr>GUIDES domaine PN/FOR</vt:lpstr>
      <vt:lpstr>GUIDES domaine PN/FOR</vt:lpstr>
      <vt:lpstr>CHanTIER 2019</vt:lpstr>
      <vt:lpstr>DEFINITION ALTMOC</vt:lpstr>
      <vt:lpstr>MISE EN ŒUVRE D’UN ALTMOC (1/2)</vt:lpstr>
      <vt:lpstr>MISE EN ŒUVRE D’UN ALTMOC (2/2)</vt:lpstr>
      <vt:lpstr>ALTMOCs DSAC REGLEMENT AIRCREW (1/6)</vt:lpstr>
      <vt:lpstr>ALTMOCs DSAC REGLEMENT AIRCREW (2/6)</vt:lpstr>
      <vt:lpstr>ALTMOCs DSAC REGLEMENT AIRCREW (3/6)</vt:lpstr>
      <vt:lpstr>ALTMOCs DSAC REGLEMENT AIRCREW (4/6)</vt:lpstr>
      <vt:lpstr>ALTMOCs DSAC REGLEMENT AIRCREW (5/6)</vt:lpstr>
      <vt:lpstr>ALTMOCs DSAC REGLEMENT AIRCREW (6/6) </vt:lpstr>
      <vt:lpstr>DEROGATIONS nationales  AU REGLEMENT AIRCREW (1/6)</vt:lpstr>
      <vt:lpstr>DEROGATIONS nationales  AU REGLEMENT AIRCREW (2/6)</vt:lpstr>
      <vt:lpstr>DEROGATIONS nationales  AU REGLEMENT AIRCREW (3/6)</vt:lpstr>
      <vt:lpstr>DEROGATIONS nationales  AU REGLEMENT AIRCREW (4/6)</vt:lpstr>
      <vt:lpstr>DEROGATIONS nationales  AU REGLEMENT AIRCREW (5/6)</vt:lpstr>
      <vt:lpstr>DEROGATIONS nationales  AU REGLEMENT AIRCREW (6/6)</vt:lpstr>
      <vt:lpstr>Séminaire DSAC surveillance organismes de formation  28 novembre 2018  Autres informations: Rappels sur conformité documentaire ATO</vt:lpstr>
      <vt:lpstr>Présentation PowerPoint</vt:lpstr>
      <vt:lpstr>Présentation PowerPoint</vt:lpstr>
      <vt:lpstr>CONFORMITE REGLEMENTAIRE</vt:lpstr>
      <vt:lpstr>INTERPRETATION EASA</vt:lpstr>
      <vt:lpstr>FORMATIONS MODULAIRES / INTEGREES</vt:lpstr>
      <vt:lpstr>FORMATIONS MODULAIRES / INTEGREES AVION</vt:lpstr>
      <vt:lpstr>FORMATIONS MODULAIRES / INTEGREES HELICOPTERE</vt:lpstr>
      <vt:lpstr> </vt:lpstr>
      <vt:lpstr>OSD</vt:lpstr>
      <vt:lpstr>Questions-réponses  </vt:lpstr>
      <vt:lpstr> </vt:lpstr>
      <vt:lpstr>Séminaire DSAC surveillance organismes de formation  28 novembre 2018  Conclusion </vt:lpstr>
      <vt:lpstr>AU REVOIR  </vt:lpstr>
    </vt:vector>
  </TitlesOfParts>
  <Company>DGAC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Nathalie GUERBOIS</dc:creator>
  <cp:lastModifiedBy>Gilbert Guicheney</cp:lastModifiedBy>
  <cp:revision>331</cp:revision>
  <cp:lastPrinted>2018-11-28T07:30:39Z</cp:lastPrinted>
  <dcterms:created xsi:type="dcterms:W3CDTF">2012-01-09T13:36:15Z</dcterms:created>
  <dcterms:modified xsi:type="dcterms:W3CDTF">2018-12-27T13:16:52Z</dcterms:modified>
</cp:coreProperties>
</file>